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5"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3" d="100"/>
          <a:sy n="93" d="100"/>
        </p:scale>
        <p:origin x="-112" y="-40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91666"/>
              <a:buFont typeface="Arial"/>
              <a:buNone/>
            </a:pPr>
            <a:r>
              <a:rPr lang="en" sz="1200">
                <a:solidFill>
                  <a:schemeClr val="dk1"/>
                </a:solidFill>
              </a:rPr>
              <a:t>&lt;?xml version="1.0" encoding="ISO-8859-1" ?&gt;</a:t>
            </a:r>
          </a:p>
          <a:p>
            <a:pPr lvl="0" rtl="0">
              <a:lnSpc>
                <a:spcPct val="115000"/>
              </a:lnSpc>
              <a:buClr>
                <a:schemeClr val="dk1"/>
              </a:buClr>
              <a:buSzPct val="91666"/>
              <a:buFont typeface="Arial"/>
              <a:buNone/>
            </a:pPr>
            <a:r>
              <a:rPr lang="en" sz="1200">
                <a:solidFill>
                  <a:schemeClr val="dk1"/>
                </a:solidFill>
              </a:rPr>
              <a:t>&lt;poll url="http://www.polleverywhere.com/multiple_choice_polls/uUDktVNXLqCtDMk"&gt;</a:t>
            </a:r>
          </a:p>
          <a:p>
            <a:pPr lvl="0" rtl="0">
              <a:lnSpc>
                <a:spcPct val="115000"/>
              </a:lnSpc>
              <a:buClr>
                <a:schemeClr val="dk1"/>
              </a:buClr>
              <a:buSzPct val="91666"/>
              <a:buFont typeface="Arial"/>
              <a:buNone/>
            </a:pPr>
            <a:r>
              <a:rPr lang="en" sz="1200">
                <a:solidFill>
                  <a:schemeClr val="dk1"/>
                </a:solidFill>
              </a:rPr>
              <a:t>  &lt;!-- This snippet was inserted via the PollEv Presenter app --&gt;</a:t>
            </a:r>
          </a:p>
          <a:p>
            <a:pPr lvl="0" rtl="0">
              <a:lnSpc>
                <a:spcPct val="115000"/>
              </a:lnSpc>
              <a:buClr>
                <a:schemeClr val="dk1"/>
              </a:buClr>
              <a:buSzPct val="91666"/>
              <a:buFont typeface="Arial"/>
              <a:buNone/>
            </a:pPr>
            <a:r>
              <a:rPr lang="en" sz="1200">
                <a:solidFill>
                  <a:schemeClr val="dk1"/>
                </a:solidFill>
              </a:rPr>
              <a:t>  &lt;!-- The presence of this snippet is used to indicate that a poll will be shown during the slideshow --&gt;</a:t>
            </a:r>
          </a:p>
          <a:p>
            <a:pPr lvl="0" rtl="0">
              <a:lnSpc>
                <a:spcPct val="115000"/>
              </a:lnSpc>
              <a:buClr>
                <a:schemeClr val="dk1"/>
              </a:buClr>
              <a:buSzPct val="91666"/>
              <a:buFont typeface="Arial"/>
              <a:buNone/>
            </a:pPr>
            <a:r>
              <a:rPr lang="en" sz="1200">
                <a:solidFill>
                  <a:schemeClr val="dk1"/>
                </a:solidFill>
              </a:rPr>
              <a:t>  &lt;!-- TIP: You can draw a solid, filled rectangle on your slide and the PollEv Presenter will automatically display your poll in that area. --&gt;</a:t>
            </a:r>
          </a:p>
          <a:p>
            <a:pPr lvl="0" rtl="0">
              <a:lnSpc>
                <a:spcPct val="115000"/>
              </a:lnSpc>
              <a:buClr>
                <a:schemeClr val="dk1"/>
              </a:buClr>
              <a:buSzPct val="91666"/>
              <a:buFont typeface="Arial"/>
              <a:buNone/>
            </a:pPr>
            <a:r>
              <a:rPr lang="en" sz="1200">
                <a:solidFill>
                  <a:schemeClr val="dk1"/>
                </a:solidFill>
              </a:rPr>
              <a:t>  &lt;!-- The PollEv Presenter app must also be running and logged in for this to work. --&gt;</a:t>
            </a:r>
          </a:p>
          <a:p>
            <a:pPr lvl="0" rtl="0">
              <a:lnSpc>
                <a:spcPct val="115000"/>
              </a:lnSpc>
              <a:buClr>
                <a:schemeClr val="dk1"/>
              </a:buClr>
              <a:buSzPct val="91666"/>
              <a:buFont typeface="Arial"/>
              <a:buNone/>
            </a:pPr>
            <a:r>
              <a:rPr lang="en" sz="1200">
                <a:solidFill>
                  <a:schemeClr val="dk1"/>
                </a:solidFill>
              </a:rPr>
              <a:t>  &lt;!-- To remove this, simply delete it from the notes yourself or use the PollEv Presenter to remove it for you. --&gt;</a:t>
            </a:r>
          </a:p>
          <a:p>
            <a:pPr lvl="0" rtl="0">
              <a:lnSpc>
                <a:spcPct val="115000"/>
              </a:lnSpc>
              <a:buClr>
                <a:schemeClr val="dk1"/>
              </a:buClr>
              <a:buSzPct val="91666"/>
              <a:buFont typeface="Arial"/>
              <a:buNone/>
            </a:pPr>
            <a:r>
              <a:rPr lang="en" sz="1200">
                <a:solidFill>
                  <a:schemeClr val="dk1"/>
                </a:solidFill>
              </a:rPr>
              <a:t>  &lt;title&gt;What percentage of Americans achieve the "American Dream?"&lt;/title&gt;</a:t>
            </a:r>
          </a:p>
          <a:p>
            <a:pPr lvl="0" rtl="0">
              <a:lnSpc>
                <a:spcPct val="115000"/>
              </a:lnSpc>
              <a:buClr>
                <a:schemeClr val="dk1"/>
              </a:buClr>
              <a:buSzPct val="91666"/>
              <a:buFont typeface="Arial"/>
              <a:buNone/>
            </a:pPr>
            <a:r>
              <a:rPr lang="en" sz="1200">
                <a:solidFill>
                  <a:schemeClr val="dk1"/>
                </a:solidFill>
              </a:rPr>
              <a:t>&lt;/poll&gt;</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3" name="Shape 1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9" name="Shape 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3" name="Shape 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3" name="Shape 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5" name="Shape 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0" name="Shape 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457200" y="1110995"/>
            <a:ext cx="8229600" cy="3394500"/>
          </a:xfrm>
          <a:prstGeom prst="rect">
            <a:avLst/>
          </a:prstGeom>
          <a:noFill/>
          <a:ln>
            <a:noFill/>
          </a:ln>
        </p:spPr>
        <p:txBody>
          <a:bodyPr lIns="91425" tIns="91425" rIns="91425" bIns="91425" anchor="t" anchorCtr="0"/>
          <a:lstStyle>
            <a:lvl1pPr marL="365760" indent="-147573" algn="l" rtl="0">
              <a:spcBef>
                <a:spcPts val="400"/>
              </a:spcBef>
              <a:spcAft>
                <a:spcPts val="0"/>
              </a:spcAft>
              <a:buClr>
                <a:schemeClr val="accent1"/>
              </a:buClr>
              <a:buFont typeface="Rambla"/>
              <a:buChar char=""/>
              <a:defRPr sz="2700">
                <a:solidFill>
                  <a:schemeClr val="dk1"/>
                </a:solidFill>
                <a:latin typeface="Rambla"/>
                <a:ea typeface="Rambla"/>
                <a:cs typeface="Rambla"/>
                <a:sym typeface="Rambla"/>
              </a:defRPr>
            </a:lvl1pPr>
            <a:lvl2pPr marL="621792" indent="-94741" algn="l" rtl="0">
              <a:spcBef>
                <a:spcPts val="324"/>
              </a:spcBef>
              <a:buClr>
                <a:schemeClr val="accent1"/>
              </a:buClr>
              <a:buFont typeface="Rambla"/>
              <a:buChar char="◦"/>
              <a:defRPr sz="2300">
                <a:solidFill>
                  <a:schemeClr val="dk1"/>
                </a:solidFill>
                <a:latin typeface="Rambla"/>
                <a:ea typeface="Rambla"/>
                <a:cs typeface="Rambla"/>
                <a:sym typeface="Rambla"/>
              </a:defRPr>
            </a:lvl2pPr>
            <a:lvl3pPr marL="859536" indent="-103886" algn="l" rtl="0">
              <a:spcBef>
                <a:spcPts val="350"/>
              </a:spcBef>
              <a:buClr>
                <a:schemeClr val="accent2"/>
              </a:buClr>
              <a:buFont typeface="Rambla"/>
              <a:buChar char="⚫"/>
              <a:defRPr sz="2100">
                <a:solidFill>
                  <a:schemeClr val="dk1"/>
                </a:solidFill>
                <a:latin typeface="Rambla"/>
                <a:ea typeface="Rambla"/>
                <a:cs typeface="Rambla"/>
                <a:sym typeface="Rambla"/>
              </a:defRPr>
            </a:lvl3pPr>
            <a:lvl4pPr marL="1143000" indent="-107950" algn="l" rtl="0">
              <a:spcBef>
                <a:spcPts val="350"/>
              </a:spcBef>
              <a:buClr>
                <a:schemeClr val="accent2"/>
              </a:buClr>
              <a:buFont typeface="Rambla"/>
              <a:buChar char="⚫"/>
              <a:defRPr sz="1900">
                <a:solidFill>
                  <a:schemeClr val="dk1"/>
                </a:solidFill>
                <a:latin typeface="Rambla"/>
                <a:ea typeface="Rambla"/>
                <a:cs typeface="Rambla"/>
                <a:sym typeface="Rambla"/>
              </a:defRPr>
            </a:lvl4pPr>
            <a:lvl5pPr marL="1371600" indent="-114300" algn="l" rtl="0">
              <a:spcBef>
                <a:spcPts val="350"/>
              </a:spcBef>
              <a:buClr>
                <a:schemeClr val="accent2"/>
              </a:buClr>
              <a:buFont typeface="Rambla"/>
              <a:buChar char="⚫"/>
              <a:defRPr sz="1800">
                <a:solidFill>
                  <a:schemeClr val="dk1"/>
                </a:solidFill>
                <a:latin typeface="Rambla"/>
                <a:ea typeface="Rambla"/>
                <a:cs typeface="Rambla"/>
                <a:sym typeface="Rambla"/>
              </a:defRPr>
            </a:lvl5pPr>
            <a:lvl6pPr marL="1600200" indent="-114300" algn="l" rtl="0">
              <a:spcBef>
                <a:spcPts val="350"/>
              </a:spcBef>
              <a:buClr>
                <a:schemeClr val="accent3"/>
              </a:buClr>
              <a:buFont typeface="Rambla"/>
              <a:buChar char="◾"/>
              <a:defRPr sz="1800">
                <a:solidFill>
                  <a:schemeClr val="dk1"/>
                </a:solidFill>
                <a:latin typeface="Rambla"/>
                <a:ea typeface="Rambla"/>
                <a:cs typeface="Rambla"/>
                <a:sym typeface="Rambla"/>
              </a:defRPr>
            </a:lvl6pPr>
            <a:lvl7pPr marL="1828800" indent="-127000" algn="l" rtl="0">
              <a:spcBef>
                <a:spcPts val="350"/>
              </a:spcBef>
              <a:buClr>
                <a:schemeClr val="accent3"/>
              </a:buClr>
              <a:buFont typeface="Rambla"/>
              <a:buChar char="◾"/>
              <a:defRPr sz="1600">
                <a:solidFill>
                  <a:schemeClr val="dk1"/>
                </a:solidFill>
                <a:latin typeface="Rambla"/>
                <a:ea typeface="Rambla"/>
                <a:cs typeface="Rambla"/>
                <a:sym typeface="Rambla"/>
              </a:defRPr>
            </a:lvl7pPr>
            <a:lvl8pPr marL="2057400" indent="-127000" algn="l" rtl="0">
              <a:spcBef>
                <a:spcPts val="350"/>
              </a:spcBef>
              <a:buClr>
                <a:schemeClr val="accent3"/>
              </a:buClr>
              <a:buFont typeface="Rambla"/>
              <a:buChar char="◾"/>
              <a:defRPr sz="1600">
                <a:solidFill>
                  <a:schemeClr val="dk1"/>
                </a:solidFill>
                <a:latin typeface="Rambla"/>
                <a:ea typeface="Rambla"/>
                <a:cs typeface="Rambla"/>
                <a:sym typeface="Rambla"/>
              </a:defRPr>
            </a:lvl8pPr>
            <a:lvl9pPr marL="2286000" indent="-127000" algn="l" rtl="0">
              <a:spcBef>
                <a:spcPts val="350"/>
              </a:spcBef>
              <a:buClr>
                <a:schemeClr val="accent3"/>
              </a:buClr>
              <a:buFont typeface="Rambla"/>
              <a:buChar char="◾"/>
              <a:defRPr sz="1600" baseline="0">
                <a:solidFill>
                  <a:schemeClr val="dk1"/>
                </a:solidFill>
                <a:latin typeface="Rambla"/>
                <a:ea typeface="Rambla"/>
                <a:cs typeface="Rambla"/>
                <a:sym typeface="Rambla"/>
              </a:defRPr>
            </a:lvl9pPr>
          </a:lstStyle>
          <a:p>
            <a:endParaRPr/>
          </a:p>
        </p:txBody>
      </p:sp>
      <p:sp>
        <p:nvSpPr>
          <p:cNvPr id="24" name="Shape 24"/>
          <p:cNvSpPr txBox="1">
            <a:spLocks noGrp="1"/>
          </p:cNvSpPr>
          <p:nvPr>
            <p:ph type="dt" idx="10"/>
          </p:nvPr>
        </p:nvSpPr>
        <p:spPr>
          <a:xfrm>
            <a:off x="6727032" y="4805958"/>
            <a:ext cx="1920300" cy="274199"/>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1"/>
                </a:solidFill>
                <a:latin typeface="Rambla"/>
                <a:ea typeface="Rambla"/>
                <a:cs typeface="Rambla"/>
                <a:sym typeface="Rambla"/>
              </a:defRPr>
            </a:lvl1pPr>
            <a:lvl2pPr marL="457200" marR="0" indent="0" algn="l" rtl="0">
              <a:defRPr sz="1800" b="0" i="0" u="none" strike="noStrike" cap="none" baseline="0">
                <a:solidFill>
                  <a:schemeClr val="dk1"/>
                </a:solidFill>
                <a:latin typeface="Rambla"/>
                <a:ea typeface="Rambla"/>
                <a:cs typeface="Rambla"/>
                <a:sym typeface="Rambla"/>
              </a:defRPr>
            </a:lvl2pPr>
            <a:lvl3pPr marL="914400" marR="0" indent="0" algn="l" rtl="0">
              <a:defRPr sz="1800" b="0" i="0" u="none" strike="noStrike" cap="none" baseline="0">
                <a:solidFill>
                  <a:schemeClr val="dk1"/>
                </a:solidFill>
                <a:latin typeface="Rambla"/>
                <a:ea typeface="Rambla"/>
                <a:cs typeface="Rambla"/>
                <a:sym typeface="Rambla"/>
              </a:defRPr>
            </a:lvl3pPr>
            <a:lvl4pPr marL="1371600" marR="0" indent="0" algn="l" rtl="0">
              <a:defRPr sz="1800" b="0" i="0" u="none" strike="noStrike" cap="none" baseline="0">
                <a:solidFill>
                  <a:schemeClr val="dk1"/>
                </a:solidFill>
                <a:latin typeface="Rambla"/>
                <a:ea typeface="Rambla"/>
                <a:cs typeface="Rambla"/>
                <a:sym typeface="Rambla"/>
              </a:defRPr>
            </a:lvl4pPr>
            <a:lvl5pPr marL="1828800" marR="0" indent="0" algn="l" rtl="0">
              <a:defRPr sz="1800" b="0" i="0" u="none" strike="noStrike" cap="none" baseline="0">
                <a:solidFill>
                  <a:schemeClr val="dk1"/>
                </a:solidFill>
                <a:latin typeface="Rambla"/>
                <a:ea typeface="Rambla"/>
                <a:cs typeface="Rambla"/>
                <a:sym typeface="Rambla"/>
              </a:defRPr>
            </a:lvl5pPr>
            <a:lvl6pPr marL="2286000" marR="0" indent="0" algn="l" rtl="0">
              <a:defRPr sz="1800" b="0" i="0" u="none" strike="noStrike" cap="none" baseline="0">
                <a:solidFill>
                  <a:schemeClr val="dk1"/>
                </a:solidFill>
                <a:latin typeface="Rambla"/>
                <a:ea typeface="Rambla"/>
                <a:cs typeface="Rambla"/>
                <a:sym typeface="Rambla"/>
              </a:defRPr>
            </a:lvl6pPr>
            <a:lvl7pPr marL="2743200" marR="0" indent="0" algn="l" rtl="0">
              <a:defRPr sz="1800" b="0" i="0" u="none" strike="noStrike" cap="none" baseline="0">
                <a:solidFill>
                  <a:schemeClr val="dk1"/>
                </a:solidFill>
                <a:latin typeface="Rambla"/>
                <a:ea typeface="Rambla"/>
                <a:cs typeface="Rambla"/>
                <a:sym typeface="Rambla"/>
              </a:defRPr>
            </a:lvl7pPr>
            <a:lvl8pPr marL="3200400" marR="0" indent="0" algn="l" rtl="0">
              <a:defRPr sz="1800" b="0" i="0" u="none" strike="noStrike" cap="none" baseline="0">
                <a:solidFill>
                  <a:schemeClr val="dk1"/>
                </a:solidFill>
                <a:latin typeface="Rambla"/>
                <a:ea typeface="Rambla"/>
                <a:cs typeface="Rambla"/>
                <a:sym typeface="Rambla"/>
              </a:defRPr>
            </a:lvl8pPr>
            <a:lvl9pPr marL="3657600" marR="0" indent="0" algn="l" rtl="0">
              <a:defRPr sz="1800" b="0" i="0" u="none" strike="noStrike" cap="none" baseline="0">
                <a:solidFill>
                  <a:schemeClr val="dk1"/>
                </a:solidFill>
                <a:latin typeface="Rambla"/>
                <a:ea typeface="Rambla"/>
                <a:cs typeface="Rambla"/>
                <a:sym typeface="Rambla"/>
              </a:defRPr>
            </a:lvl9pPr>
          </a:lstStyle>
          <a:p>
            <a:endParaRPr/>
          </a:p>
        </p:txBody>
      </p:sp>
      <p:sp>
        <p:nvSpPr>
          <p:cNvPr id="25" name="Shape 25"/>
          <p:cNvSpPr txBox="1">
            <a:spLocks noGrp="1"/>
          </p:cNvSpPr>
          <p:nvPr>
            <p:ph type="ftr" idx="11"/>
          </p:nvPr>
        </p:nvSpPr>
        <p:spPr>
          <a:xfrm>
            <a:off x="4380071" y="4805958"/>
            <a:ext cx="2350799" cy="2739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1"/>
                </a:solidFill>
                <a:latin typeface="Rambla"/>
                <a:ea typeface="Rambla"/>
                <a:cs typeface="Rambla"/>
                <a:sym typeface="Rambla"/>
              </a:defRPr>
            </a:lvl1pPr>
            <a:lvl2pPr marL="457200" marR="0" indent="0" algn="l" rtl="0">
              <a:defRPr sz="1800" b="0" i="0" u="none" strike="noStrike" cap="none" baseline="0">
                <a:solidFill>
                  <a:schemeClr val="dk1"/>
                </a:solidFill>
                <a:latin typeface="Rambla"/>
                <a:ea typeface="Rambla"/>
                <a:cs typeface="Rambla"/>
                <a:sym typeface="Rambla"/>
              </a:defRPr>
            </a:lvl2pPr>
            <a:lvl3pPr marL="914400" marR="0" indent="0" algn="l" rtl="0">
              <a:defRPr sz="1800" b="0" i="0" u="none" strike="noStrike" cap="none" baseline="0">
                <a:solidFill>
                  <a:schemeClr val="dk1"/>
                </a:solidFill>
                <a:latin typeface="Rambla"/>
                <a:ea typeface="Rambla"/>
                <a:cs typeface="Rambla"/>
                <a:sym typeface="Rambla"/>
              </a:defRPr>
            </a:lvl3pPr>
            <a:lvl4pPr marL="1371600" marR="0" indent="0" algn="l" rtl="0">
              <a:defRPr sz="1800" b="0" i="0" u="none" strike="noStrike" cap="none" baseline="0">
                <a:solidFill>
                  <a:schemeClr val="dk1"/>
                </a:solidFill>
                <a:latin typeface="Rambla"/>
                <a:ea typeface="Rambla"/>
                <a:cs typeface="Rambla"/>
                <a:sym typeface="Rambla"/>
              </a:defRPr>
            </a:lvl4pPr>
            <a:lvl5pPr marL="1828800" marR="0" indent="0" algn="l" rtl="0">
              <a:defRPr sz="1800" b="0" i="0" u="none" strike="noStrike" cap="none" baseline="0">
                <a:solidFill>
                  <a:schemeClr val="dk1"/>
                </a:solidFill>
                <a:latin typeface="Rambla"/>
                <a:ea typeface="Rambla"/>
                <a:cs typeface="Rambla"/>
                <a:sym typeface="Rambla"/>
              </a:defRPr>
            </a:lvl5pPr>
            <a:lvl6pPr marL="2286000" marR="0" indent="0" algn="l" rtl="0">
              <a:defRPr sz="1800" b="0" i="0" u="none" strike="noStrike" cap="none" baseline="0">
                <a:solidFill>
                  <a:schemeClr val="dk1"/>
                </a:solidFill>
                <a:latin typeface="Rambla"/>
                <a:ea typeface="Rambla"/>
                <a:cs typeface="Rambla"/>
                <a:sym typeface="Rambla"/>
              </a:defRPr>
            </a:lvl6pPr>
            <a:lvl7pPr marL="2743200" marR="0" indent="0" algn="l" rtl="0">
              <a:defRPr sz="1800" b="0" i="0" u="none" strike="noStrike" cap="none" baseline="0">
                <a:solidFill>
                  <a:schemeClr val="dk1"/>
                </a:solidFill>
                <a:latin typeface="Rambla"/>
                <a:ea typeface="Rambla"/>
                <a:cs typeface="Rambla"/>
                <a:sym typeface="Rambla"/>
              </a:defRPr>
            </a:lvl7pPr>
            <a:lvl8pPr marL="3200400" marR="0" indent="0" algn="l" rtl="0">
              <a:defRPr sz="1800" b="0" i="0" u="none" strike="noStrike" cap="none" baseline="0">
                <a:solidFill>
                  <a:schemeClr val="dk1"/>
                </a:solidFill>
                <a:latin typeface="Rambla"/>
                <a:ea typeface="Rambla"/>
                <a:cs typeface="Rambla"/>
                <a:sym typeface="Rambla"/>
              </a:defRPr>
            </a:lvl8pPr>
            <a:lvl9pPr marL="3657600" marR="0" indent="0" algn="l" rtl="0">
              <a:defRPr sz="1800" b="0" i="0" u="none" strike="noStrike" cap="none" baseline="0">
                <a:solidFill>
                  <a:schemeClr val="dk1"/>
                </a:solidFill>
                <a:latin typeface="Rambla"/>
                <a:ea typeface="Rambla"/>
                <a:cs typeface="Rambla"/>
                <a:sym typeface="Rambla"/>
              </a:defRPr>
            </a:lvl9pPr>
          </a:lstStyle>
          <a:p>
            <a:endParaRPr/>
          </a:p>
        </p:txBody>
      </p:sp>
      <p:sp>
        <p:nvSpPr>
          <p:cNvPr id="26" name="Shape 26"/>
          <p:cNvSpPr txBox="1">
            <a:spLocks noGrp="1"/>
          </p:cNvSpPr>
          <p:nvPr>
            <p:ph type="sldNum" idx="12"/>
          </p:nvPr>
        </p:nvSpPr>
        <p:spPr>
          <a:xfrm>
            <a:off x="8647271" y="4805958"/>
            <a:ext cx="365699" cy="2739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1"/>
                </a:solidFill>
                <a:latin typeface="Rambla"/>
                <a:ea typeface="Rambla"/>
                <a:cs typeface="Rambla"/>
                <a:sym typeface="Rambla"/>
              </a:defRPr>
            </a:lvl1pPr>
            <a:lvl2pPr marL="457200" marR="0" indent="0" algn="l" rtl="0">
              <a:defRPr sz="1800" b="0" i="0" u="none" strike="noStrike" cap="none" baseline="0">
                <a:solidFill>
                  <a:schemeClr val="dk1"/>
                </a:solidFill>
                <a:latin typeface="Rambla"/>
                <a:ea typeface="Rambla"/>
                <a:cs typeface="Rambla"/>
                <a:sym typeface="Rambla"/>
              </a:defRPr>
            </a:lvl2pPr>
            <a:lvl3pPr marL="914400" marR="0" indent="0" algn="l" rtl="0">
              <a:defRPr sz="1800" b="0" i="0" u="none" strike="noStrike" cap="none" baseline="0">
                <a:solidFill>
                  <a:schemeClr val="dk1"/>
                </a:solidFill>
                <a:latin typeface="Rambla"/>
                <a:ea typeface="Rambla"/>
                <a:cs typeface="Rambla"/>
                <a:sym typeface="Rambla"/>
              </a:defRPr>
            </a:lvl3pPr>
            <a:lvl4pPr marL="1371600" marR="0" indent="0" algn="l" rtl="0">
              <a:defRPr sz="1800" b="0" i="0" u="none" strike="noStrike" cap="none" baseline="0">
                <a:solidFill>
                  <a:schemeClr val="dk1"/>
                </a:solidFill>
                <a:latin typeface="Rambla"/>
                <a:ea typeface="Rambla"/>
                <a:cs typeface="Rambla"/>
                <a:sym typeface="Rambla"/>
              </a:defRPr>
            </a:lvl4pPr>
            <a:lvl5pPr marL="1828800" marR="0" indent="0" algn="l" rtl="0">
              <a:defRPr sz="1800" b="0" i="0" u="none" strike="noStrike" cap="none" baseline="0">
                <a:solidFill>
                  <a:schemeClr val="dk1"/>
                </a:solidFill>
                <a:latin typeface="Rambla"/>
                <a:ea typeface="Rambla"/>
                <a:cs typeface="Rambla"/>
                <a:sym typeface="Rambla"/>
              </a:defRPr>
            </a:lvl5pPr>
            <a:lvl6pPr marL="2286000" marR="0" indent="0" algn="l" rtl="0">
              <a:defRPr sz="1800" b="0" i="0" u="none" strike="noStrike" cap="none" baseline="0">
                <a:solidFill>
                  <a:schemeClr val="dk1"/>
                </a:solidFill>
                <a:latin typeface="Rambla"/>
                <a:ea typeface="Rambla"/>
                <a:cs typeface="Rambla"/>
                <a:sym typeface="Rambla"/>
              </a:defRPr>
            </a:lvl6pPr>
            <a:lvl7pPr marL="2743200" marR="0" indent="0" algn="l" rtl="0">
              <a:defRPr sz="1800" b="0" i="0" u="none" strike="noStrike" cap="none" baseline="0">
                <a:solidFill>
                  <a:schemeClr val="dk1"/>
                </a:solidFill>
                <a:latin typeface="Rambla"/>
                <a:ea typeface="Rambla"/>
                <a:cs typeface="Rambla"/>
                <a:sym typeface="Rambla"/>
              </a:defRPr>
            </a:lvl7pPr>
            <a:lvl8pPr marL="3200400" marR="0" indent="0" algn="l" rtl="0">
              <a:defRPr sz="1800" b="0" i="0" u="none" strike="noStrike" cap="none" baseline="0">
                <a:solidFill>
                  <a:schemeClr val="dk1"/>
                </a:solidFill>
                <a:latin typeface="Rambla"/>
                <a:ea typeface="Rambla"/>
                <a:cs typeface="Rambla"/>
                <a:sym typeface="Rambla"/>
              </a:defRPr>
            </a:lvl8pPr>
            <a:lvl9pPr marL="3657600" marR="0" indent="0" algn="l" rtl="0">
              <a:defRPr sz="1800" b="0" i="0" u="none" strike="noStrike" cap="none" baseline="0">
                <a:solidFill>
                  <a:schemeClr val="dk1"/>
                </a:solidFill>
                <a:latin typeface="Rambla"/>
                <a:ea typeface="Rambla"/>
                <a:cs typeface="Rambla"/>
                <a:sym typeface="Rambla"/>
              </a:defRPr>
            </a:lvl9pPr>
          </a:lstStyle>
          <a:p>
            <a:endParaRPr/>
          </a:p>
        </p:txBody>
      </p:sp>
      <p:sp>
        <p:nvSpPr>
          <p:cNvPr id="27" name="Shape 2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l" rtl="0">
              <a:spcBef>
                <a:spcPts val="0"/>
              </a:spcBef>
              <a:buClr>
                <a:schemeClr val="dk2"/>
              </a:buClr>
              <a:buFont typeface="Rambla"/>
              <a:buNone/>
              <a:defRPr sz="4100" b="1">
                <a:solidFill>
                  <a:schemeClr val="dk2"/>
                </a:solidFill>
                <a:latin typeface="Rambla"/>
                <a:ea typeface="Rambla"/>
                <a:cs typeface="Rambla"/>
                <a:sym typeface="Rambl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com/v/BQtiStdDaYw" TargetMode="External"/><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hyperlink" Target="http://www.youtube.com/watch?v=wTSLRbm8L9E"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9ttDUGM-1mU" TargetMode="External"/><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hyperlink" Target="http://youtube.com/v/F6y4B_BFrJ4" TargetMode="External"/><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hyperlink" Target="http://youtube.com/v/upeKFdDWk4I" TargetMode="External"/><Relationship Id="rId4"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com/v/RN8OOowTbz4" TargetMode="External"/><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youtube.com/v/wZHmsVRshwU" TargetMode="External"/><Relationship Id="rId4"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D85C6"/>
        </a:solidFill>
        <a:effectLst/>
      </p:bgPr>
    </p:bg>
    <p:spTree>
      <p:nvGrpSpPr>
        <p:cNvPr id="1" name="Shape 28"/>
        <p:cNvGrpSpPr/>
        <p:nvPr/>
      </p:nvGrpSpPr>
      <p:grpSpPr>
        <a:xfrm>
          <a:off x="0" y="0"/>
          <a:ext cx="0" cy="0"/>
          <a:chOff x="0" y="0"/>
          <a:chExt cx="0" cy="0"/>
        </a:xfrm>
      </p:grpSpPr>
      <p:sp>
        <p:nvSpPr>
          <p:cNvPr id="29" name="Shape 29"/>
          <p:cNvSpPr/>
          <p:nvPr/>
        </p:nvSpPr>
        <p:spPr>
          <a:xfrm>
            <a:off x="7553525" y="76200"/>
            <a:ext cx="1104900" cy="1352550"/>
          </a:xfrm>
          <a:prstGeom prst="rect">
            <a:avLst/>
          </a:prstGeom>
          <a:blipFill>
            <a:blip r:embed="rId3"/>
            <a:stretch>
              <a:fillRect/>
            </a:stretch>
          </a:blipFill>
          <a:ln>
            <a:noFill/>
          </a:ln>
        </p:spPr>
      </p:sp>
      <p:sp>
        <p:nvSpPr>
          <p:cNvPr id="30" name="Shape 30"/>
          <p:cNvSpPr/>
          <p:nvPr/>
        </p:nvSpPr>
        <p:spPr>
          <a:xfrm>
            <a:off x="152400" y="1917750"/>
            <a:ext cx="4001524" cy="3001524"/>
          </a:xfrm>
          <a:prstGeom prst="rect">
            <a:avLst/>
          </a:prstGeom>
          <a:blipFill>
            <a:blip r:embed="rId4"/>
            <a:stretch>
              <a:fillRect/>
            </a:stretch>
          </a:blipFill>
        </p:spPr>
      </p:sp>
      <p:sp>
        <p:nvSpPr>
          <p:cNvPr id="31" name="Shape 31"/>
          <p:cNvSpPr txBox="1">
            <a:spLocks noGrp="1"/>
          </p:cNvSpPr>
          <p:nvPr>
            <p:ph type="ctrTitle"/>
          </p:nvPr>
        </p:nvSpPr>
        <p:spPr>
          <a:xfrm>
            <a:off x="685800" y="275800"/>
            <a:ext cx="8360100" cy="3255300"/>
          </a:xfrm>
          <a:prstGeom prst="rect">
            <a:avLst/>
          </a:prstGeom>
        </p:spPr>
        <p:txBody>
          <a:bodyPr lIns="91425" tIns="91425" rIns="91425" bIns="91425" anchor="b" anchorCtr="0">
            <a:noAutofit/>
          </a:bodyPr>
          <a:lstStyle/>
          <a:p>
            <a:pPr lvl="0" rtl="0">
              <a:buNone/>
            </a:pPr>
            <a:r>
              <a:rPr lang="en">
                <a:solidFill>
                  <a:srgbClr val="FFFFFF"/>
                </a:solidFill>
              </a:rPr>
              <a:t>Welcome to the  </a:t>
            </a:r>
          </a:p>
          <a:p>
            <a:pPr lvl="0" rtl="0">
              <a:buNone/>
            </a:pPr>
            <a:r>
              <a:rPr lang="en" i="1">
                <a:solidFill>
                  <a:srgbClr val="FFFFFF"/>
                </a:solidFill>
              </a:rPr>
              <a:t>Of Mice And Men</a:t>
            </a:r>
            <a:r>
              <a:rPr lang="en" u="sng">
                <a:solidFill>
                  <a:srgbClr val="FFFFFF"/>
                </a:solidFill>
              </a:rPr>
              <a:t> </a:t>
            </a:r>
          </a:p>
          <a:p>
            <a:pPr lvl="0" rtl="0">
              <a:buNone/>
            </a:pPr>
            <a:r>
              <a:rPr lang="en">
                <a:solidFill>
                  <a:srgbClr val="FFFFFF"/>
                </a:solidFill>
              </a:rPr>
              <a:t>         Literature </a:t>
            </a:r>
          </a:p>
          <a:p>
            <a:pPr>
              <a:buNone/>
            </a:pPr>
            <a:r>
              <a:rPr lang="en">
                <a:solidFill>
                  <a:srgbClr val="FFFFFF"/>
                </a:solidFill>
              </a:rPr>
              <a:t>     Forum!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3C47D"/>
        </a:solidFill>
        <a:effectLst/>
      </p:bgPr>
    </p:bg>
    <p:spTree>
      <p:nvGrpSpPr>
        <p:cNvPr id="1" name="Shape 91"/>
        <p:cNvGrpSpPr/>
        <p:nvPr/>
      </p:nvGrpSpPr>
      <p:grpSpPr>
        <a:xfrm>
          <a:off x="0" y="0"/>
          <a:ext cx="0" cy="0"/>
          <a:chOff x="0" y="0"/>
          <a:chExt cx="0" cy="0"/>
        </a:xfrm>
      </p:grpSpPr>
      <p:sp>
        <p:nvSpPr>
          <p:cNvPr id="92" name="Shape 92"/>
          <p:cNvSpPr txBox="1">
            <a:spLocks noGrp="1"/>
          </p:cNvSpPr>
          <p:nvPr>
            <p:ph type="subTitle" idx="1"/>
          </p:nvPr>
        </p:nvSpPr>
        <p:spPr>
          <a:xfrm>
            <a:off x="792000" y="-44421"/>
            <a:ext cx="7772400" cy="784799"/>
          </a:xfrm>
          <a:prstGeom prst="rect">
            <a:avLst/>
          </a:prstGeom>
        </p:spPr>
        <p:txBody>
          <a:bodyPr lIns="91425" tIns="91425" rIns="91425" bIns="91425" anchor="t" anchorCtr="0">
            <a:noAutofit/>
          </a:bodyPr>
          <a:lstStyle/>
          <a:p>
            <a:pPr lvl="0" rtl="0">
              <a:buClr>
                <a:schemeClr val="dk1"/>
              </a:buClr>
              <a:buSzPct val="30555"/>
              <a:buFont typeface="Arial"/>
              <a:buNone/>
            </a:pPr>
            <a:r>
              <a:rPr lang="en" sz="3600" b="1" i="1">
                <a:solidFill>
                  <a:srgbClr val="1155CC"/>
                </a:solidFill>
              </a:rPr>
              <a:t>Of Mice And Men</a:t>
            </a:r>
            <a:r>
              <a:rPr lang="en" sz="3600" b="1">
                <a:solidFill>
                  <a:srgbClr val="1155CC"/>
                </a:solidFill>
              </a:rPr>
              <a:t> Trailer</a:t>
            </a:r>
          </a:p>
          <a:p>
            <a:endParaRPr/>
          </a:p>
        </p:txBody>
      </p:sp>
      <p:sp>
        <p:nvSpPr>
          <p:cNvPr id="93" name="Shape 93">
            <a:hlinkClick r:id="rId3"/>
          </p:cNvPr>
          <p:cNvSpPr/>
          <p:nvPr/>
        </p:nvSpPr>
        <p:spPr>
          <a:xfrm>
            <a:off x="1467475" y="690325"/>
            <a:ext cx="6247600" cy="4685624"/>
          </a:xfrm>
          <a:prstGeom prst="rect">
            <a:avLst/>
          </a:prstGeom>
          <a:blipFill>
            <a:blip r:embed="rId4"/>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E599"/>
        </a:solidFill>
        <a:effectLst/>
      </p:bgPr>
    </p:bg>
    <p:spTree>
      <p:nvGrpSpPr>
        <p:cNvPr id="1" name="Shape 97"/>
        <p:cNvGrpSpPr/>
        <p:nvPr/>
      </p:nvGrpSpPr>
      <p:grpSpPr>
        <a:xfrm>
          <a:off x="0" y="0"/>
          <a:ext cx="0" cy="0"/>
          <a:chOff x="0" y="0"/>
          <a:chExt cx="0" cy="0"/>
        </a:xfrm>
      </p:grpSpPr>
      <p:sp>
        <p:nvSpPr>
          <p:cNvPr id="98" name="Shape 98"/>
          <p:cNvSpPr/>
          <p:nvPr/>
        </p:nvSpPr>
        <p:spPr>
          <a:xfrm>
            <a:off x="-74850" y="2652175"/>
            <a:ext cx="3594099" cy="2692400"/>
          </a:xfrm>
          <a:prstGeom prst="rect">
            <a:avLst/>
          </a:prstGeom>
          <a:blipFill>
            <a:blip r:embed="rId3"/>
            <a:stretch>
              <a:fillRect/>
            </a:stretch>
          </a:blipFill>
        </p:spPr>
      </p:sp>
      <p:sp>
        <p:nvSpPr>
          <p:cNvPr id="99" name="Shape 99"/>
          <p:cNvSpPr/>
          <p:nvPr/>
        </p:nvSpPr>
        <p:spPr>
          <a:xfrm>
            <a:off x="5623775" y="-58250"/>
            <a:ext cx="3594099" cy="2400300"/>
          </a:xfrm>
          <a:prstGeom prst="rect">
            <a:avLst/>
          </a:prstGeom>
          <a:blipFill>
            <a:blip r:embed="rId4"/>
            <a:stretch>
              <a:fillRect/>
            </a:stretch>
          </a:blipFill>
        </p:spPr>
      </p:sp>
      <p:sp>
        <p:nvSpPr>
          <p:cNvPr id="100" name="Shape 100"/>
          <p:cNvSpPr txBox="1"/>
          <p:nvPr/>
        </p:nvSpPr>
        <p:spPr>
          <a:xfrm>
            <a:off x="885625" y="476875"/>
            <a:ext cx="3657600" cy="457200"/>
          </a:xfrm>
          <a:prstGeom prst="rect">
            <a:avLst/>
          </a:prstGeom>
        </p:spPr>
        <p:txBody>
          <a:bodyPr lIns="91425" tIns="91425" rIns="91425" bIns="91425" anchor="t" anchorCtr="0">
            <a:noAutofit/>
          </a:bodyPr>
          <a:lstStyle/>
          <a:p>
            <a:pPr>
              <a:buNone/>
            </a:pPr>
            <a:r>
              <a:rPr lang="en" sz="3000"/>
              <a:t>The novel has 3 main themes that we will explore.</a:t>
            </a:r>
          </a:p>
        </p:txBody>
      </p:sp>
      <p:sp>
        <p:nvSpPr>
          <p:cNvPr id="101" name="Shape 101"/>
          <p:cNvSpPr txBox="1"/>
          <p:nvPr/>
        </p:nvSpPr>
        <p:spPr>
          <a:xfrm>
            <a:off x="5158975" y="2797275"/>
            <a:ext cx="3931500" cy="930000"/>
          </a:xfrm>
          <a:prstGeom prst="rect">
            <a:avLst/>
          </a:prstGeom>
        </p:spPr>
        <p:txBody>
          <a:bodyPr lIns="91425" tIns="91425" rIns="91425" bIns="91425" anchor="t" anchorCtr="0">
            <a:noAutofit/>
          </a:bodyPr>
          <a:lstStyle/>
          <a:p>
            <a:pPr lvl="0" rtl="0">
              <a:buNone/>
            </a:pPr>
            <a:r>
              <a:rPr lang="en" sz="2400"/>
              <a:t>The American Dream</a:t>
            </a:r>
          </a:p>
          <a:p>
            <a:endParaRPr/>
          </a:p>
          <a:p>
            <a:pPr lvl="0" rtl="0">
              <a:buNone/>
            </a:pPr>
            <a:r>
              <a:rPr lang="en" sz="2400"/>
              <a:t>Discrimination/Racism</a:t>
            </a:r>
          </a:p>
          <a:p>
            <a:endParaRPr/>
          </a:p>
          <a:p>
            <a:pPr>
              <a:buNone/>
            </a:pPr>
            <a:r>
              <a:rPr lang="en" sz="2400"/>
              <a:t>Friendship/Loneliness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buNone/>
            </a:pPr>
            <a:r>
              <a:rPr lang="en"/>
              <a:t>Theme 1: The American Dream</a:t>
            </a:r>
          </a:p>
        </p:txBody>
      </p:sp>
      <p:sp>
        <p:nvSpPr>
          <p:cNvPr id="107" name="Shape 107"/>
          <p:cNvSpPr/>
          <p:nvPr/>
        </p:nvSpPr>
        <p:spPr>
          <a:xfrm>
            <a:off x="-75175" y="2794000"/>
            <a:ext cx="3594099" cy="2578099"/>
          </a:xfrm>
          <a:prstGeom prst="rect">
            <a:avLst/>
          </a:prstGeom>
          <a:blipFill>
            <a:blip r:embed="rId3"/>
            <a:stretch>
              <a:fillRect/>
            </a:stretch>
          </a:blipFill>
        </p:spPr>
      </p:sp>
      <p:sp>
        <p:nvSpPr>
          <p:cNvPr id="108" name="Shape 108"/>
          <p:cNvSpPr/>
          <p:nvPr/>
        </p:nvSpPr>
        <p:spPr>
          <a:xfrm>
            <a:off x="5402100" y="0"/>
            <a:ext cx="3594100" cy="2019300"/>
          </a:xfrm>
          <a:prstGeom prst="rect">
            <a:avLst/>
          </a:prstGeom>
          <a:blipFill>
            <a:blip r:embed="rId4"/>
            <a:stretch>
              <a:fillRect/>
            </a:stretch>
          </a:blipFill>
        </p:spPr>
      </p:sp>
    </p:spTree>
  </p:cSld>
  <p:clrMapOvr>
    <a:masterClrMapping/>
  </p:clrMapOvr>
  <mc:AlternateContent>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6AA84F"/>
        </a:solidFill>
        <a:effectLst/>
      </p:bgPr>
    </p:bg>
    <p:spTree>
      <p:nvGrpSpPr>
        <p:cNvPr id="1" name="Shape 112"/>
        <p:cNvGrpSpPr/>
        <p:nvPr/>
      </p:nvGrpSpPr>
      <p:grpSpPr>
        <a:xfrm>
          <a:off x="0" y="0"/>
          <a:ext cx="0" cy="0"/>
          <a:chOff x="0" y="0"/>
          <a:chExt cx="0" cy="0"/>
        </a:xfrm>
      </p:grpSpPr>
      <p:sp>
        <p:nvSpPr>
          <p:cNvPr id="113" name="Shape 113"/>
          <p:cNvSpPr/>
          <p:nvPr/>
        </p:nvSpPr>
        <p:spPr>
          <a:xfrm>
            <a:off x="0" y="0"/>
            <a:ext cx="9143999" cy="7012949"/>
          </a:xfrm>
          <a:prstGeom prst="rect">
            <a:avLst/>
          </a:prstGeom>
          <a:blipFill>
            <a:blip r:embed="rId3"/>
            <a:stretch>
              <a:fillRect/>
            </a:stretch>
          </a:blipFill>
        </p:spPr>
      </p:sp>
      <p:sp>
        <p:nvSpPr>
          <p:cNvPr id="114" name="Shape 114"/>
          <p:cNvSpPr txBox="1">
            <a:spLocks noGrp="1"/>
          </p:cNvSpPr>
          <p:nvPr>
            <p:ph type="subTitle" idx="1"/>
          </p:nvPr>
        </p:nvSpPr>
        <p:spPr>
          <a:xfrm>
            <a:off x="1601975" y="3355100"/>
            <a:ext cx="4995900" cy="1260300"/>
          </a:xfrm>
          <a:prstGeom prst="rect">
            <a:avLst/>
          </a:prstGeom>
        </p:spPr>
        <p:txBody>
          <a:bodyPr lIns="91425" tIns="91425" rIns="91425" bIns="91425" anchor="t" anchorCtr="0">
            <a:noAutofit/>
          </a:bodyPr>
          <a:lstStyle/>
          <a:p>
            <a:pPr>
              <a:buNone/>
            </a:pPr>
            <a:r>
              <a:rPr lang="en">
                <a:solidFill>
                  <a:srgbClr val="FFFFFF"/>
                </a:solidFill>
              </a:rPr>
              <a:t>Brainstorm with your partner!</a:t>
            </a:r>
          </a:p>
        </p:txBody>
      </p:sp>
      <p:sp>
        <p:nvSpPr>
          <p:cNvPr id="115" name="Shape 115"/>
          <p:cNvSpPr txBox="1">
            <a:spLocks noGrp="1"/>
          </p:cNvSpPr>
          <p:nvPr>
            <p:ph type="ctrTitle"/>
          </p:nvPr>
        </p:nvSpPr>
        <p:spPr>
          <a:xfrm>
            <a:off x="2392625" y="1630550"/>
            <a:ext cx="4713600" cy="1828499"/>
          </a:xfrm>
          <a:prstGeom prst="rect">
            <a:avLst/>
          </a:prstGeom>
        </p:spPr>
        <p:txBody>
          <a:bodyPr lIns="91425" tIns="91425" rIns="91425" bIns="91425" anchor="b" anchorCtr="0">
            <a:noAutofit/>
          </a:bodyPr>
          <a:lstStyle/>
          <a:p>
            <a:pPr>
              <a:buNone/>
            </a:pPr>
            <a:r>
              <a:rPr lang="en" sz="3600">
                <a:solidFill>
                  <a:srgbClr val="FFFF00"/>
                </a:solidFill>
              </a:rPr>
              <a:t>Why do people come to America today</a:t>
            </a:r>
            <a:r>
              <a:rPr lang="en" sz="3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587925" y="495917"/>
            <a:ext cx="7772400" cy="1159799"/>
          </a:xfrm>
          <a:prstGeom prst="rect">
            <a:avLst/>
          </a:prstGeom>
        </p:spPr>
        <p:txBody>
          <a:bodyPr lIns="91425" tIns="91425" rIns="91425" bIns="91425" anchor="b" anchorCtr="0">
            <a:noAutofit/>
          </a:bodyPr>
          <a:lstStyle/>
          <a:p>
            <a:pPr>
              <a:buNone/>
            </a:pPr>
            <a:r>
              <a:rPr lang="en"/>
              <a:t>Here are some ideas!</a:t>
            </a:r>
          </a:p>
        </p:txBody>
      </p:sp>
      <p:sp>
        <p:nvSpPr>
          <p:cNvPr id="121" name="Shape 121"/>
          <p:cNvSpPr txBox="1">
            <a:spLocks noGrp="1"/>
          </p:cNvSpPr>
          <p:nvPr>
            <p:ph type="subTitle" idx="1"/>
          </p:nvPr>
        </p:nvSpPr>
        <p:spPr>
          <a:xfrm>
            <a:off x="-21675" y="1720003"/>
            <a:ext cx="7772400" cy="784799"/>
          </a:xfrm>
          <a:prstGeom prst="rect">
            <a:avLst/>
          </a:prstGeom>
        </p:spPr>
        <p:txBody>
          <a:bodyPr lIns="91425" tIns="91425" rIns="91425" bIns="91425" anchor="t" anchorCtr="0">
            <a:noAutofit/>
          </a:bodyPr>
          <a:lstStyle/>
          <a:p>
            <a:pPr lvl="0" rtl="0">
              <a:buClr>
                <a:schemeClr val="dk1"/>
              </a:buClr>
              <a:buSzPct val="36666"/>
              <a:buFont typeface="Arial"/>
              <a:buNone/>
            </a:pPr>
            <a:r>
              <a:rPr lang="en"/>
              <a:t>-</a:t>
            </a:r>
            <a:r>
              <a:rPr lang="en">
                <a:solidFill>
                  <a:schemeClr val="dk1"/>
                </a:solidFill>
              </a:rPr>
              <a:t>freedom</a:t>
            </a:r>
          </a:p>
          <a:p>
            <a:pPr lvl="0" rtl="0">
              <a:buClr>
                <a:schemeClr val="dk1"/>
              </a:buClr>
              <a:buSzPct val="36666"/>
              <a:buFont typeface="Arial"/>
              <a:buNone/>
            </a:pPr>
            <a:r>
              <a:rPr lang="en">
                <a:solidFill>
                  <a:schemeClr val="dk1"/>
                </a:solidFill>
              </a:rPr>
              <a:t>-better jobs</a:t>
            </a:r>
          </a:p>
          <a:p>
            <a:pPr lvl="0" rtl="0">
              <a:buClr>
                <a:schemeClr val="dk1"/>
              </a:buClr>
              <a:buSzPct val="36666"/>
              <a:buFont typeface="Arial"/>
              <a:buNone/>
            </a:pPr>
            <a:r>
              <a:rPr lang="en">
                <a:solidFill>
                  <a:schemeClr val="dk1"/>
                </a:solidFill>
              </a:rPr>
              <a:t>-education</a:t>
            </a:r>
          </a:p>
          <a:p>
            <a:pPr lvl="0" rtl="0">
              <a:buClr>
                <a:schemeClr val="dk1"/>
              </a:buClr>
              <a:buSzPct val="36666"/>
              <a:buFont typeface="Arial"/>
              <a:buNone/>
            </a:pPr>
            <a:r>
              <a:rPr lang="en">
                <a:solidFill>
                  <a:schemeClr val="dk1"/>
                </a:solidFill>
              </a:rPr>
              <a:t>-home ownership</a:t>
            </a:r>
          </a:p>
          <a:p>
            <a:pPr lvl="0">
              <a:buClr>
                <a:schemeClr val="dk1"/>
              </a:buClr>
              <a:buSzPct val="36666"/>
              <a:buFont typeface="Arial"/>
              <a:buNone/>
            </a:pPr>
            <a:r>
              <a:rPr lang="en">
                <a:solidFill>
                  <a:schemeClr val="dk1"/>
                </a:solidFill>
              </a:rPr>
              <a:t>- opportunity</a:t>
            </a:r>
          </a:p>
        </p:txBody>
      </p:sp>
      <p:sp>
        <p:nvSpPr>
          <p:cNvPr id="122" name="Shape 122"/>
          <p:cNvSpPr/>
          <p:nvPr/>
        </p:nvSpPr>
        <p:spPr>
          <a:xfrm>
            <a:off x="5431712" y="2447912"/>
            <a:ext cx="3609975" cy="2695575"/>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6"/>
        <p:cNvGrpSpPr/>
        <p:nvPr/>
      </p:nvGrpSpPr>
      <p:grpSpPr>
        <a:xfrm>
          <a:off x="0" y="0"/>
          <a:ext cx="0" cy="0"/>
          <a:chOff x="0" y="0"/>
          <a:chExt cx="0" cy="0"/>
        </a:xfrm>
      </p:grpSpPr>
      <p:sp>
        <p:nvSpPr>
          <p:cNvPr id="127" name="Shape 127"/>
          <p:cNvSpPr/>
          <p:nvPr/>
        </p:nvSpPr>
        <p:spPr>
          <a:xfrm>
            <a:off x="0" y="1063373"/>
            <a:ext cx="9143999" cy="4118525"/>
          </a:xfrm>
          <a:prstGeom prst="rect">
            <a:avLst/>
          </a:prstGeom>
          <a:blipFill>
            <a:blip r:embed="rId3"/>
            <a:stretch>
              <a:fillRect/>
            </a:stretch>
          </a:blipFill>
        </p:spPr>
      </p:sp>
      <p:sp>
        <p:nvSpPr>
          <p:cNvPr id="128" name="Shape 12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 sz="4100" b="1" i="0" u="none" strike="noStrike" cap="none" baseline="0">
                <a:solidFill>
                  <a:schemeClr val="dk2"/>
                </a:solidFill>
                <a:latin typeface="Rambla"/>
                <a:ea typeface="Rambla"/>
                <a:cs typeface="Rambla"/>
                <a:sym typeface="Rambla"/>
              </a:rPr>
              <a:t>American Dream</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
              <a:t>Polleverywhere.com</a:t>
            </a:r>
          </a:p>
        </p:txBody>
      </p:sp>
      <p:sp>
        <p:nvSpPr>
          <p:cNvPr id="134" name="Shape 134"/>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buNone/>
            </a:pPr>
            <a:r>
              <a:rPr lang="en"/>
              <a:t>What percentage of Americans do you think achieve the American Dream?</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393075"/>
            <a:ext cx="6513299" cy="5703899"/>
          </a:xfrm>
          <a:prstGeom prst="rect">
            <a:avLst/>
          </a:prstGeom>
        </p:spPr>
        <p:txBody>
          <a:bodyPr lIns="91425" tIns="91425" rIns="91425" bIns="91425" anchor="ctr" anchorCtr="0">
            <a:noAutofit/>
          </a:bodyPr>
          <a:lstStyle/>
          <a:p>
            <a:pPr lvl="0" rtl="0">
              <a:buNone/>
            </a:pPr>
            <a:r>
              <a:rPr lang="en" sz="3600"/>
              <a:t>While listening to the song “America,” by Neil Diamond, write down what you think the song means, stanza by stanza.  Share your thoughts with your partner. You will be asked to share with the forum!</a:t>
            </a:r>
          </a:p>
        </p:txBody>
      </p:sp>
      <p:sp>
        <p:nvSpPr>
          <p:cNvPr id="140" name="Shape 140"/>
          <p:cNvSpPr/>
          <p:nvPr/>
        </p:nvSpPr>
        <p:spPr>
          <a:xfrm>
            <a:off x="6643575" y="925500"/>
            <a:ext cx="2413000" cy="3327400"/>
          </a:xfrm>
          <a:prstGeom prst="rect">
            <a:avLst/>
          </a:prstGeom>
          <a:blipFill>
            <a:blip r:embed="rId3"/>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4"/>
        <p:cNvGrpSpPr/>
        <p:nvPr/>
      </p:nvGrpSpPr>
      <p:grpSpPr>
        <a:xfrm>
          <a:off x="0" y="0"/>
          <a:ext cx="0" cy="0"/>
          <a:chOff x="0" y="0"/>
          <a:chExt cx="0" cy="0"/>
        </a:xfrm>
      </p:grpSpPr>
      <p:sp>
        <p:nvSpPr>
          <p:cNvPr id="145" name="Shape 145"/>
          <p:cNvSpPr/>
          <p:nvPr/>
        </p:nvSpPr>
        <p:spPr>
          <a:xfrm>
            <a:off x="375370" y="835265"/>
            <a:ext cx="5713919" cy="4321666"/>
          </a:xfrm>
          <a:prstGeom prst="rect">
            <a:avLst/>
          </a:prstGeom>
          <a:blipFill>
            <a:blip r:embed="rId3"/>
            <a:stretch>
              <a:fillRect/>
            </a:stretch>
          </a:blipFill>
        </p:spPr>
      </p:sp>
      <p:sp>
        <p:nvSpPr>
          <p:cNvPr id="146" name="Shape 14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 sz="4100" b="1" i="0" u="none" strike="noStrike" cap="none" baseline="0">
                <a:solidFill>
                  <a:schemeClr val="dk2"/>
                </a:solidFill>
                <a:latin typeface="Rambla"/>
                <a:ea typeface="Rambla"/>
                <a:cs typeface="Rambla"/>
                <a:sym typeface="Rambla"/>
              </a:rPr>
              <a:t>American Dream</a:t>
            </a:r>
          </a:p>
        </p:txBody>
      </p:sp>
      <p:sp>
        <p:nvSpPr>
          <p:cNvPr id="147" name="Shape 147"/>
          <p:cNvSpPr/>
          <p:nvPr/>
        </p:nvSpPr>
        <p:spPr>
          <a:xfrm>
            <a:off x="3886200" y="3795712"/>
            <a:ext cx="1771650" cy="619125"/>
          </a:xfrm>
          <a:prstGeom prst="rect">
            <a:avLst/>
          </a:prstGeom>
          <a:blipFill>
            <a:blip r:embed="rId4"/>
            <a:stretch>
              <a:fillRect/>
            </a:stretch>
          </a:blipFill>
        </p:spPr>
      </p:sp>
      <p:sp>
        <p:nvSpPr>
          <p:cNvPr id="148" name="Shape 148"/>
          <p:cNvSpPr/>
          <p:nvPr/>
        </p:nvSpPr>
        <p:spPr>
          <a:xfrm>
            <a:off x="3873500" y="4514850"/>
            <a:ext cx="2000250" cy="628650"/>
          </a:xfrm>
          <a:prstGeom prst="rect">
            <a:avLst/>
          </a:prstGeom>
          <a:blipFill>
            <a:blip r:embed="rId5"/>
            <a:stretch>
              <a:fillRect/>
            </a:stretch>
          </a:blipFill>
        </p:spPr>
      </p:sp>
      <p:sp>
        <p:nvSpPr>
          <p:cNvPr id="149" name="Shape 149"/>
          <p:cNvSpPr/>
          <p:nvPr/>
        </p:nvSpPr>
        <p:spPr>
          <a:xfrm>
            <a:off x="6680200" y="4010025"/>
            <a:ext cx="1905000" cy="809625"/>
          </a:xfrm>
          <a:prstGeom prst="rect">
            <a:avLst/>
          </a:prstGeom>
          <a:blipFill>
            <a:blip r:embed="rId6"/>
            <a:stretch>
              <a:fillRect/>
            </a:stretch>
          </a:blipFill>
        </p:spPr>
      </p:sp>
      <p:sp>
        <p:nvSpPr>
          <p:cNvPr id="150" name="Shape 150"/>
          <p:cNvSpPr txBox="1"/>
          <p:nvPr/>
        </p:nvSpPr>
        <p:spPr>
          <a:xfrm>
            <a:off x="5537200" y="1495425"/>
            <a:ext cx="4597500" cy="230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b="0" i="0" u="sng" strike="noStrike" cap="none" baseline="0">
                <a:solidFill>
                  <a:schemeClr val="hlink"/>
                </a:solidFill>
                <a:latin typeface="Rambla"/>
                <a:ea typeface="Rambla"/>
                <a:cs typeface="Rambla"/>
                <a:sym typeface="Rambla"/>
                <a:hlinkClick r:id="rId7"/>
              </a:rPr>
              <a:t>Neil Diamond- America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4125"/>
        </a:solidFill>
        <a:effectLst/>
      </p:bgPr>
    </p:bg>
    <p:spTree>
      <p:nvGrpSpPr>
        <p:cNvPr id="1" name="Shape 154"/>
        <p:cNvGrpSpPr/>
        <p:nvPr/>
      </p:nvGrpSpPr>
      <p:grpSpPr>
        <a:xfrm>
          <a:off x="0" y="0"/>
          <a:ext cx="0" cy="0"/>
          <a:chOff x="0" y="0"/>
          <a:chExt cx="0" cy="0"/>
        </a:xfrm>
      </p:grpSpPr>
      <p:sp>
        <p:nvSpPr>
          <p:cNvPr id="155" name="Shape 155">
            <a:hlinkClick r:id="rId3"/>
          </p:cNvPr>
          <p:cNvSpPr/>
          <p:nvPr/>
        </p:nvSpPr>
        <p:spPr>
          <a:xfrm>
            <a:off x="1631925" y="649975"/>
            <a:ext cx="5915499" cy="4453125"/>
          </a:xfrm>
          <a:prstGeom prst="rect">
            <a:avLst/>
          </a:prstGeom>
          <a:blipFill>
            <a:blip r:embed="rId4"/>
            <a:stretch>
              <a:fillRect/>
            </a:stretch>
          </a:blipFill>
          <a:ln>
            <a:noFill/>
          </a:ln>
        </p:spPr>
      </p:sp>
      <p:sp>
        <p:nvSpPr>
          <p:cNvPr id="156" name="Shape 156"/>
          <p:cNvSpPr txBox="1"/>
          <p:nvPr/>
        </p:nvSpPr>
        <p:spPr>
          <a:xfrm>
            <a:off x="488075" y="867400"/>
            <a:ext cx="1678799" cy="1076700"/>
          </a:xfrm>
          <a:prstGeom prst="rect">
            <a:avLst/>
          </a:prstGeom>
        </p:spPr>
        <p:txBody>
          <a:bodyPr lIns="91425" tIns="91425" rIns="91425" bIns="91425" anchor="t" anchorCtr="0">
            <a:noAutofit/>
          </a:bodyPr>
          <a:lstStyle/>
          <a:p>
            <a:endParaRPr/>
          </a:p>
        </p:txBody>
      </p:sp>
      <p:sp>
        <p:nvSpPr>
          <p:cNvPr id="157" name="Shape 157"/>
          <p:cNvSpPr txBox="1"/>
          <p:nvPr/>
        </p:nvSpPr>
        <p:spPr>
          <a:xfrm>
            <a:off x="1898700" y="-239200"/>
            <a:ext cx="4795199" cy="1030499"/>
          </a:xfrm>
          <a:prstGeom prst="rect">
            <a:avLst/>
          </a:prstGeom>
        </p:spPr>
        <p:txBody>
          <a:bodyPr lIns="91425" tIns="91425" rIns="91425" bIns="91425" anchor="t" anchorCtr="0">
            <a:noAutofit/>
          </a:bodyPr>
          <a:lstStyle/>
          <a:p>
            <a:endParaRPr/>
          </a:p>
        </p:txBody>
      </p:sp>
      <p:sp>
        <p:nvSpPr>
          <p:cNvPr id="158" name="Shape 158"/>
          <p:cNvSpPr txBox="1"/>
          <p:nvPr/>
        </p:nvSpPr>
        <p:spPr>
          <a:xfrm>
            <a:off x="942975" y="17900"/>
            <a:ext cx="7487400" cy="821099"/>
          </a:xfrm>
          <a:prstGeom prst="rect">
            <a:avLst/>
          </a:prstGeom>
        </p:spPr>
        <p:txBody>
          <a:bodyPr lIns="91425" tIns="91425" rIns="91425" bIns="91425" anchor="t" anchorCtr="0">
            <a:noAutofit/>
          </a:bodyPr>
          <a:lstStyle/>
          <a:p>
            <a:pPr lvl="0" algn="ctr" rtl="0">
              <a:buNone/>
            </a:pPr>
            <a:r>
              <a:rPr lang="en" sz="3000" b="1"/>
              <a:t>Neil Diamond’s song </a:t>
            </a:r>
            <a:r>
              <a:rPr lang="en" sz="3000" b="1" i="1"/>
              <a:t>America</a:t>
            </a:r>
          </a:p>
        </p:txBody>
      </p:sp>
    </p:spTree>
  </p:cSld>
  <p:clrMapOvr>
    <a:masterClrMapping/>
  </p:clrMapOvr>
  <mc:AlternateContent>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76200" y="1111000"/>
            <a:ext cx="6380400" cy="3789600"/>
          </a:xfrm>
          <a:prstGeom prst="rect">
            <a:avLst/>
          </a:prstGeom>
        </p:spPr>
        <p:txBody>
          <a:bodyPr lIns="91425" tIns="91425" rIns="91425" bIns="91425" anchor="t" anchorCtr="0">
            <a:noAutofit/>
          </a:bodyPr>
          <a:lstStyle/>
          <a:p>
            <a:pPr lvl="0" rtl="0">
              <a:buNone/>
            </a:pPr>
            <a:r>
              <a:rPr lang="en"/>
              <a:t>- Take notes</a:t>
            </a:r>
          </a:p>
          <a:p>
            <a:pPr lvl="0" rtl="0">
              <a:buNone/>
            </a:pPr>
            <a:r>
              <a:rPr lang="en"/>
              <a:t>- Communicate with each other</a:t>
            </a:r>
          </a:p>
          <a:p>
            <a:pPr lvl="0" rtl="0">
              <a:buNone/>
            </a:pPr>
            <a:r>
              <a:rPr lang="en"/>
              <a:t>- Participate!</a:t>
            </a:r>
          </a:p>
          <a:p>
            <a:endParaRPr/>
          </a:p>
          <a:p>
            <a:pPr>
              <a:buNone/>
            </a:pPr>
            <a:r>
              <a:rPr lang="en"/>
              <a:t>We will be walking around and asking people to share their answers with the group-Be ready!</a:t>
            </a:r>
          </a:p>
        </p:txBody>
      </p:sp>
      <p:sp>
        <p:nvSpPr>
          <p:cNvPr id="37" name="Shape 37"/>
          <p:cNvSpPr txBox="1">
            <a:spLocks noGrp="1"/>
          </p:cNvSpPr>
          <p:nvPr>
            <p:ph type="title"/>
          </p:nvPr>
        </p:nvSpPr>
        <p:spPr>
          <a:xfrm>
            <a:off x="457200" y="358378"/>
            <a:ext cx="8229600" cy="857400"/>
          </a:xfrm>
          <a:prstGeom prst="rect">
            <a:avLst/>
          </a:prstGeom>
        </p:spPr>
        <p:txBody>
          <a:bodyPr lIns="91425" tIns="91425" rIns="91425" bIns="91425" anchor="ctr" anchorCtr="0">
            <a:noAutofit/>
          </a:bodyPr>
          <a:lstStyle/>
          <a:p>
            <a:pPr>
              <a:buNone/>
            </a:pPr>
            <a:r>
              <a:rPr lang="en">
                <a:solidFill>
                  <a:srgbClr val="000000"/>
                </a:solidFill>
              </a:rPr>
              <a:t>How does this forum work? </a:t>
            </a:r>
          </a:p>
        </p:txBody>
      </p:sp>
      <p:sp>
        <p:nvSpPr>
          <p:cNvPr id="38" name="Shape 38"/>
          <p:cNvSpPr/>
          <p:nvPr/>
        </p:nvSpPr>
        <p:spPr>
          <a:xfrm>
            <a:off x="5944050" y="1274025"/>
            <a:ext cx="3235700" cy="3443424"/>
          </a:xfrm>
          <a:prstGeom prst="rect">
            <a:avLst/>
          </a:prstGeom>
          <a:blipFill>
            <a:blip r:embed="rId3"/>
            <a:stretch>
              <a:fillRect/>
            </a:stretch>
          </a:blipFill>
        </p:spPr>
      </p:sp>
    </p:spTree>
  </p:cSld>
  <p:clrMapOvr>
    <a:masterClrMapping/>
  </p:clrMapOvr>
  <mc:AlternateContent>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prism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379750" y="1188445"/>
            <a:ext cx="8229600" cy="3394500"/>
          </a:xfrm>
          <a:prstGeom prst="rect">
            <a:avLst/>
          </a:prstGeom>
          <a:solidFill>
            <a:srgbClr val="B6D7A8"/>
          </a:solidFill>
        </p:spPr>
        <p:txBody>
          <a:bodyPr lIns="91425" tIns="91425" rIns="91425" bIns="91425" anchor="t" anchorCtr="0">
            <a:noAutofit/>
          </a:bodyPr>
          <a:lstStyle/>
          <a:p>
            <a:pPr>
              <a:buNone/>
            </a:pPr>
            <a:r>
              <a:rPr lang="en"/>
              <a:t>The song is a tribute to immigration in America.  People from all over the world were welcome to seek opportunity.</a:t>
            </a:r>
          </a:p>
        </p:txBody>
      </p:sp>
      <p:sp>
        <p:nvSpPr>
          <p:cNvPr id="164" name="Shape 16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lgn="ctr">
              <a:buNone/>
            </a:pPr>
            <a:r>
              <a:rPr lang="en"/>
              <a:t>What is the meaning of the song?</a:t>
            </a:r>
          </a:p>
        </p:txBody>
      </p:sp>
      <p:sp>
        <p:nvSpPr>
          <p:cNvPr id="165" name="Shape 165"/>
          <p:cNvSpPr/>
          <p:nvPr/>
        </p:nvSpPr>
        <p:spPr>
          <a:xfrm>
            <a:off x="2903800" y="2235649"/>
            <a:ext cx="4230974" cy="2276099"/>
          </a:xfrm>
          <a:prstGeom prst="rect">
            <a:avLst/>
          </a:prstGeom>
          <a:blipFill>
            <a:blip r:embed="rId3"/>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9"/>
        <p:cNvGrpSpPr/>
        <p:nvPr/>
      </p:nvGrpSpPr>
      <p:grpSpPr>
        <a:xfrm>
          <a:off x="0" y="0"/>
          <a:ext cx="0" cy="0"/>
          <a:chOff x="0" y="0"/>
          <a:chExt cx="0" cy="0"/>
        </a:xfrm>
      </p:grpSpPr>
      <p:sp>
        <p:nvSpPr>
          <p:cNvPr id="170" name="Shape 170"/>
          <p:cNvSpPr/>
          <p:nvPr/>
        </p:nvSpPr>
        <p:spPr>
          <a:xfrm>
            <a:off x="1831925" y="2000925"/>
            <a:ext cx="5583999" cy="3264400"/>
          </a:xfrm>
          <a:prstGeom prst="rect">
            <a:avLst/>
          </a:prstGeom>
          <a:blipFill>
            <a:blip r:embed="rId3"/>
            <a:stretch>
              <a:fillRect/>
            </a:stretch>
          </a:blipFill>
        </p:spPr>
      </p:sp>
      <p:sp>
        <p:nvSpPr>
          <p:cNvPr id="171" name="Shape 171"/>
          <p:cNvSpPr/>
          <p:nvPr/>
        </p:nvSpPr>
        <p:spPr>
          <a:xfrm>
            <a:off x="61375" y="0"/>
            <a:ext cx="2953525" cy="1971425"/>
          </a:xfrm>
          <a:prstGeom prst="rect">
            <a:avLst/>
          </a:prstGeom>
          <a:blipFill>
            <a:blip r:embed="rId4"/>
            <a:stretch>
              <a:fillRect/>
            </a:stretch>
          </a:blipFill>
        </p:spPr>
      </p:sp>
      <p:sp>
        <p:nvSpPr>
          <p:cNvPr id="172" name="Shape 172"/>
          <p:cNvSpPr txBox="1">
            <a:spLocks noGrp="1"/>
          </p:cNvSpPr>
          <p:nvPr>
            <p:ph type="ctrTitle"/>
          </p:nvPr>
        </p:nvSpPr>
        <p:spPr>
          <a:xfrm>
            <a:off x="685800" y="364142"/>
            <a:ext cx="7772400" cy="1159799"/>
          </a:xfrm>
          <a:prstGeom prst="rect">
            <a:avLst/>
          </a:prstGeom>
        </p:spPr>
        <p:txBody>
          <a:bodyPr lIns="91425" tIns="91425" rIns="91425" bIns="91425" anchor="b" anchorCtr="0">
            <a:noAutofit/>
          </a:bodyPr>
          <a:lstStyle/>
          <a:p>
            <a:pPr>
              <a:buNone/>
            </a:pPr>
            <a:r>
              <a:rPr lang="en"/>
              <a:t>Theme 2: Prejudice</a:t>
            </a:r>
          </a:p>
        </p:txBody>
      </p:sp>
    </p:spTree>
  </p:cSld>
  <p:clrMapOvr>
    <a:masterClrMapping/>
  </p:clrMapOvr>
  <mc:AlternateContent>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flip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
              <a:t>This book was banned!</a:t>
            </a:r>
          </a:p>
          <a:p>
            <a:pPr lvl="0" rtl="0">
              <a:buNone/>
            </a:pPr>
            <a:r>
              <a:rPr lang="en"/>
              <a:t>Why?</a:t>
            </a:r>
          </a:p>
        </p:txBody>
      </p:sp>
      <p:sp>
        <p:nvSpPr>
          <p:cNvPr id="178" name="Shape 178"/>
          <p:cNvSpPr/>
          <p:nvPr/>
        </p:nvSpPr>
        <p:spPr>
          <a:xfrm>
            <a:off x="5242399" y="2385450"/>
            <a:ext cx="3901600" cy="2758050"/>
          </a:xfrm>
          <a:prstGeom prst="rect">
            <a:avLst/>
          </a:prstGeom>
          <a:blipFill>
            <a:blip r:embed="rId3"/>
            <a:stretch>
              <a:fillRect/>
            </a:stretch>
          </a:blipFill>
          <a:ln>
            <a:noFill/>
          </a:ln>
        </p:spPr>
      </p:sp>
      <p:sp>
        <p:nvSpPr>
          <p:cNvPr id="179" name="Shape 179"/>
          <p:cNvSpPr/>
          <p:nvPr/>
        </p:nvSpPr>
        <p:spPr>
          <a:xfrm>
            <a:off x="-176600" y="2253750"/>
            <a:ext cx="3901600" cy="2827775"/>
          </a:xfrm>
          <a:prstGeom prst="rect">
            <a:avLst/>
          </a:prstGeom>
          <a:blipFill>
            <a:blip r:embed="rId4"/>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A9999"/>
        </a:solidFill>
        <a:effectLst/>
      </p:bgPr>
    </p:bg>
    <p:spTree>
      <p:nvGrpSpPr>
        <p:cNvPr id="1" name="Shape 183"/>
        <p:cNvGrpSpPr/>
        <p:nvPr/>
      </p:nvGrpSpPr>
      <p:grpSpPr>
        <a:xfrm>
          <a:off x="0" y="0"/>
          <a:ext cx="0" cy="0"/>
          <a:chOff x="0" y="0"/>
          <a:chExt cx="0" cy="0"/>
        </a:xfrm>
      </p:grpSpPr>
      <p:sp>
        <p:nvSpPr>
          <p:cNvPr id="184" name="Shape 184"/>
          <p:cNvSpPr/>
          <p:nvPr/>
        </p:nvSpPr>
        <p:spPr>
          <a:xfrm>
            <a:off x="-76200" y="0"/>
            <a:ext cx="3594099" cy="3594099"/>
          </a:xfrm>
          <a:prstGeom prst="rect">
            <a:avLst/>
          </a:prstGeom>
          <a:blipFill>
            <a:blip r:embed="rId3"/>
            <a:stretch>
              <a:fillRect/>
            </a:stretch>
          </a:blipFill>
        </p:spPr>
      </p:sp>
      <p:sp>
        <p:nvSpPr>
          <p:cNvPr id="185" name="Shape 185"/>
          <p:cNvSpPr txBox="1"/>
          <p:nvPr/>
        </p:nvSpPr>
        <p:spPr>
          <a:xfrm>
            <a:off x="126550" y="236525"/>
            <a:ext cx="9144000" cy="4424700"/>
          </a:xfrm>
          <a:prstGeom prst="rect">
            <a:avLst/>
          </a:prstGeom>
        </p:spPr>
        <p:txBody>
          <a:bodyPr lIns="91425" tIns="91425" rIns="91425" bIns="91425" anchor="ctr" anchorCtr="0">
            <a:noAutofit/>
          </a:bodyPr>
          <a:lstStyle/>
          <a:p>
            <a:pPr marL="2743200" lvl="0" indent="457200" algn="ctr" rtl="0">
              <a:buNone/>
            </a:pPr>
            <a:r>
              <a:rPr lang="en" sz="3600" b="1"/>
              <a:t>
</a:t>
            </a:r>
          </a:p>
          <a:p>
            <a:pPr marL="2743200" lvl="0" indent="457200" algn="ctr" rtl="0">
              <a:buNone/>
            </a:pPr>
            <a:r>
              <a:rPr lang="en" sz="3600" b="1"/>
              <a:t>Why is Steinbeck’s </a:t>
            </a:r>
          </a:p>
          <a:p>
            <a:pPr marL="2743200" lvl="0" indent="457200" algn="ctr" rtl="0">
              <a:buNone/>
            </a:pPr>
            <a:r>
              <a:rPr lang="en" sz="3600" b="1" i="1"/>
              <a:t>Of Mice and Men     </a:t>
            </a:r>
            <a:r>
              <a:rPr lang="en" sz="3600" b="1"/>
              <a:t>      </a:t>
            </a:r>
          </a:p>
          <a:p>
            <a:pPr marL="2743200" lvl="0" indent="457200" algn="ctr" rtl="0">
              <a:buNone/>
            </a:pPr>
            <a:r>
              <a:rPr lang="en" sz="3600" b="1"/>
              <a:t>considered a controversial book?</a:t>
            </a:r>
          </a:p>
          <a:p>
            <a:endParaRPr/>
          </a:p>
          <a:p>
            <a:endParaRPr/>
          </a:p>
          <a:p>
            <a:endParaRPr/>
          </a:p>
          <a:p>
            <a:pPr lvl="0" rtl="0">
              <a:buNone/>
            </a:pPr>
            <a:r>
              <a:rPr lang="en" sz="3000">
                <a:solidFill>
                  <a:srgbClr val="FFFFFF"/>
                </a:solidFill>
              </a:rPr>
              <a:t>Steinbeck's work opens doors to some of the darker issues of life — death, racism, sexism, false hopes, and the harshness of poverty</a:t>
            </a:r>
            <a:r>
              <a:rPr lang="en" sz="3000">
                <a:solidFill>
                  <a:srgbClr val="5B0F00"/>
                </a:solidFill>
              </a:rPr>
              <a:t>.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Shape 189"/>
        <p:cNvGrpSpPr/>
        <p:nvPr/>
      </p:nvGrpSpPr>
      <p:grpSpPr>
        <a:xfrm>
          <a:off x="0" y="0"/>
          <a:ext cx="0" cy="0"/>
          <a:chOff x="0" y="0"/>
          <a:chExt cx="0" cy="0"/>
        </a:xfrm>
      </p:grpSpPr>
      <p:sp>
        <p:nvSpPr>
          <p:cNvPr id="190" name="Shape 190">
            <a:hlinkClick r:id="rId3"/>
          </p:cNvPr>
          <p:cNvSpPr/>
          <p:nvPr/>
        </p:nvSpPr>
        <p:spPr>
          <a:xfrm>
            <a:off x="1622525" y="1140100"/>
            <a:ext cx="5768875" cy="4327250"/>
          </a:xfrm>
          <a:prstGeom prst="rect">
            <a:avLst/>
          </a:prstGeom>
          <a:blipFill>
            <a:blip r:embed="rId4"/>
            <a:stretch>
              <a:fillRect/>
            </a:stretch>
          </a:blipFill>
          <a:ln>
            <a:noFill/>
          </a:ln>
        </p:spPr>
      </p:sp>
      <p:sp>
        <p:nvSpPr>
          <p:cNvPr id="191" name="Shape 191"/>
          <p:cNvSpPr txBox="1"/>
          <p:nvPr/>
        </p:nvSpPr>
        <p:spPr>
          <a:xfrm>
            <a:off x="0" y="-73625"/>
            <a:ext cx="9144000" cy="969000"/>
          </a:xfrm>
          <a:prstGeom prst="rect">
            <a:avLst/>
          </a:prstGeom>
        </p:spPr>
        <p:txBody>
          <a:bodyPr lIns="91425" tIns="91425" rIns="91425" bIns="91425" anchor="t" anchorCtr="0">
            <a:noAutofit/>
          </a:bodyPr>
          <a:lstStyle/>
          <a:p>
            <a:pPr algn="ctr">
              <a:buNone/>
            </a:pPr>
            <a:r>
              <a:rPr lang="en" sz="3500">
                <a:solidFill>
                  <a:srgbClr val="FFFFFF"/>
                </a:solidFill>
              </a:rPr>
              <a:t>The movie </a:t>
            </a:r>
            <a:r>
              <a:rPr lang="en" sz="3500" i="1">
                <a:solidFill>
                  <a:srgbClr val="FFFFFF"/>
                </a:solidFill>
              </a:rPr>
              <a:t>Finding Forrester</a:t>
            </a:r>
            <a:r>
              <a:rPr lang="en" sz="3500">
                <a:solidFill>
                  <a:srgbClr val="FFFFFF"/>
                </a:solidFill>
              </a:rPr>
              <a:t> provides an example of discrimination and racism.</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B4A7D6"/>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685800" y="1583342"/>
            <a:ext cx="7772400" cy="1159799"/>
          </a:xfrm>
          <a:prstGeom prst="rect">
            <a:avLst/>
          </a:prstGeom>
          <a:solidFill>
            <a:schemeClr val="lt2"/>
          </a:solidFill>
        </p:spPr>
        <p:txBody>
          <a:bodyPr lIns="91425" tIns="91425" rIns="91425" bIns="91425" anchor="b" anchorCtr="0">
            <a:noAutofit/>
          </a:bodyPr>
          <a:lstStyle/>
          <a:p>
            <a:pPr>
              <a:buNone/>
            </a:pPr>
            <a:r>
              <a:rPr lang="en"/>
              <a:t>What was the conflict in the previous clip?</a:t>
            </a:r>
          </a:p>
        </p:txBody>
      </p:sp>
      <p:sp>
        <p:nvSpPr>
          <p:cNvPr id="197" name="Shape 197"/>
          <p:cNvSpPr/>
          <p:nvPr/>
        </p:nvSpPr>
        <p:spPr>
          <a:xfrm>
            <a:off x="2680400" y="2850500"/>
            <a:ext cx="4296849" cy="2293000"/>
          </a:xfrm>
          <a:prstGeom prst="rect">
            <a:avLst/>
          </a:prstGeom>
          <a:blipFill>
            <a:blip r:embed="rId3"/>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27BA0"/>
        </a:solidFill>
        <a:effectLst/>
      </p:bgPr>
    </p:bg>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3252450" y="873200"/>
            <a:ext cx="6007500" cy="1870199"/>
          </a:xfrm>
          <a:prstGeom prst="rect">
            <a:avLst/>
          </a:prstGeom>
        </p:spPr>
        <p:txBody>
          <a:bodyPr lIns="91425" tIns="91425" rIns="91425" bIns="91425" anchor="b" anchorCtr="0">
            <a:noAutofit/>
          </a:bodyPr>
          <a:lstStyle/>
          <a:p>
            <a:pPr lvl="0" rtl="0">
              <a:buNone/>
            </a:pPr>
            <a:r>
              <a:rPr lang="en"/>
              <a:t>Examples of prejudice in </a:t>
            </a:r>
          </a:p>
          <a:p>
            <a:pPr>
              <a:buNone/>
            </a:pPr>
            <a:r>
              <a:rPr lang="en" i="1"/>
              <a:t>Of Mice And Men</a:t>
            </a:r>
            <a:r>
              <a:rPr lang="en"/>
              <a:t>: </a:t>
            </a:r>
          </a:p>
        </p:txBody>
      </p:sp>
      <p:sp>
        <p:nvSpPr>
          <p:cNvPr id="203" name="Shape 203"/>
          <p:cNvSpPr txBox="1">
            <a:spLocks noGrp="1"/>
          </p:cNvSpPr>
          <p:nvPr>
            <p:ph type="subTitle" idx="1"/>
          </p:nvPr>
        </p:nvSpPr>
        <p:spPr>
          <a:xfrm>
            <a:off x="3454750" y="2975050"/>
            <a:ext cx="5485800" cy="1870199"/>
          </a:xfrm>
          <a:prstGeom prst="rect">
            <a:avLst/>
          </a:prstGeom>
        </p:spPr>
        <p:txBody>
          <a:bodyPr lIns="91425" tIns="91425" rIns="91425" bIns="91425" anchor="t" anchorCtr="0">
            <a:noAutofit/>
          </a:bodyPr>
          <a:lstStyle/>
          <a:p>
            <a:pPr lvl="0" rtl="0">
              <a:buNone/>
            </a:pPr>
            <a:r>
              <a:rPr lang="en"/>
              <a:t>- People with disabilities (mental and physical)</a:t>
            </a:r>
          </a:p>
          <a:p>
            <a:pPr lvl="0" rtl="0">
              <a:buNone/>
            </a:pPr>
            <a:r>
              <a:rPr lang="en"/>
              <a:t>- African Americans</a:t>
            </a:r>
          </a:p>
          <a:p>
            <a:pPr>
              <a:buNone/>
            </a:pPr>
            <a:r>
              <a:rPr lang="en"/>
              <a:t>- Women</a:t>
            </a:r>
          </a:p>
        </p:txBody>
      </p:sp>
      <p:sp>
        <p:nvSpPr>
          <p:cNvPr id="204" name="Shape 204"/>
          <p:cNvSpPr/>
          <p:nvPr/>
        </p:nvSpPr>
        <p:spPr>
          <a:xfrm>
            <a:off x="-83850" y="315600"/>
            <a:ext cx="3648575" cy="3976324"/>
          </a:xfrm>
          <a:prstGeom prst="rect">
            <a:avLst/>
          </a:prstGeom>
          <a:blipFill>
            <a:blip r:embed="rId3"/>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sp>
        <p:nvSpPr>
          <p:cNvPr id="210" name="Shape 210">
            <a:hlinkClick r:id="rId3"/>
          </p:cNvPr>
          <p:cNvSpPr/>
          <p:nvPr/>
        </p:nvSpPr>
        <p:spPr>
          <a:xfrm>
            <a:off x="1600200" y="742950"/>
            <a:ext cx="6096000" cy="4572000"/>
          </a:xfrm>
          <a:prstGeom prst="rect">
            <a:avLst/>
          </a:prstGeom>
          <a:blipFill>
            <a:blip r:embed="rId4"/>
            <a:stretch>
              <a:fillRect/>
            </a:stretch>
          </a:blipFill>
          <a:ln>
            <a:noFill/>
          </a:ln>
        </p:spPr>
      </p:sp>
      <p:sp>
        <p:nvSpPr>
          <p:cNvPr id="211" name="Shape 211"/>
          <p:cNvSpPr txBox="1"/>
          <p:nvPr/>
        </p:nvSpPr>
        <p:spPr>
          <a:xfrm>
            <a:off x="0" y="84075"/>
            <a:ext cx="9081300" cy="784799"/>
          </a:xfrm>
          <a:prstGeom prst="rect">
            <a:avLst/>
          </a:prstGeom>
        </p:spPr>
        <p:txBody>
          <a:bodyPr lIns="91425" tIns="91425" rIns="91425" bIns="91425" anchor="t" anchorCtr="0">
            <a:noAutofit/>
          </a:bodyPr>
          <a:lstStyle/>
          <a:p>
            <a:pPr lvl="0" algn="ctr" rtl="0">
              <a:buNone/>
            </a:pPr>
            <a:r>
              <a:rPr lang="en" sz="3500" b="1">
                <a:solidFill>
                  <a:srgbClr val="3D85C6"/>
                </a:solidFill>
              </a:rPr>
              <a:t>The movie </a:t>
            </a:r>
            <a:r>
              <a:rPr lang="en" sz="3500" b="1" i="1">
                <a:solidFill>
                  <a:srgbClr val="3D85C6"/>
                </a:solidFill>
              </a:rPr>
              <a:t>43</a:t>
            </a:r>
            <a:r>
              <a:rPr lang="en" sz="3500" b="1">
                <a:solidFill>
                  <a:srgbClr val="3D85C6"/>
                </a:solidFill>
              </a:rPr>
              <a:t> provides and example of prejudice/racism.</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8761D"/>
        </a:solidFill>
        <a:effectLst/>
      </p:bgPr>
    </p:bg>
    <p:spTree>
      <p:nvGrpSpPr>
        <p:cNvPr id="1" name="Shape 215"/>
        <p:cNvGrpSpPr/>
        <p:nvPr/>
      </p:nvGrpSpPr>
      <p:grpSpPr>
        <a:xfrm>
          <a:off x="0" y="0"/>
          <a:ext cx="0" cy="0"/>
          <a:chOff x="0" y="0"/>
          <a:chExt cx="0" cy="0"/>
        </a:xfrm>
      </p:grpSpPr>
      <p:sp>
        <p:nvSpPr>
          <p:cNvPr id="216" name="Shape 216"/>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sp>
        <p:nvSpPr>
          <p:cNvPr id="217" name="Shape 217">
            <a:hlinkClick r:id="rId3"/>
          </p:cNvPr>
          <p:cNvSpPr/>
          <p:nvPr/>
        </p:nvSpPr>
        <p:spPr>
          <a:xfrm>
            <a:off x="1487000" y="973375"/>
            <a:ext cx="6077824" cy="4558750"/>
          </a:xfrm>
          <a:prstGeom prst="rect">
            <a:avLst/>
          </a:prstGeom>
          <a:blipFill>
            <a:blip r:embed="rId4"/>
            <a:stretch>
              <a:fillRect/>
            </a:stretch>
          </a:blipFill>
          <a:ln>
            <a:noFill/>
          </a:ln>
        </p:spPr>
      </p:sp>
      <p:sp>
        <p:nvSpPr>
          <p:cNvPr id="218" name="Shape 218"/>
          <p:cNvSpPr txBox="1"/>
          <p:nvPr/>
        </p:nvSpPr>
        <p:spPr>
          <a:xfrm>
            <a:off x="0" y="-13600"/>
            <a:ext cx="9144000" cy="457200"/>
          </a:xfrm>
          <a:prstGeom prst="rect">
            <a:avLst/>
          </a:prstGeom>
        </p:spPr>
        <p:txBody>
          <a:bodyPr lIns="91425" tIns="91425" rIns="91425" bIns="91425" anchor="t" anchorCtr="0">
            <a:noAutofit/>
          </a:bodyPr>
          <a:lstStyle/>
          <a:p>
            <a:pPr lvl="0" algn="ctr" rtl="0">
              <a:buNone/>
            </a:pPr>
            <a:r>
              <a:rPr lang="en" sz="3000" b="1">
                <a:solidFill>
                  <a:srgbClr val="FFFF00"/>
                </a:solidFill>
              </a:rPr>
              <a:t>The movie </a:t>
            </a:r>
            <a:r>
              <a:rPr lang="en" sz="3000" b="1" i="1">
                <a:solidFill>
                  <a:srgbClr val="FFFF00"/>
                </a:solidFill>
              </a:rPr>
              <a:t>Rain Man</a:t>
            </a:r>
            <a:r>
              <a:rPr lang="en" sz="3000" b="1">
                <a:solidFill>
                  <a:srgbClr val="FFFF00"/>
                </a:solidFill>
              </a:rPr>
              <a:t> provides an example of discrimination.</a:t>
            </a:r>
          </a:p>
        </p:txBody>
      </p:sp>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solidFill>
        <a:effectLst/>
      </p:bgPr>
    </p:bg>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3854325" y="655125"/>
            <a:ext cx="4832400" cy="3992999"/>
          </a:xfrm>
          <a:prstGeom prst="rect">
            <a:avLst/>
          </a:prstGeom>
        </p:spPr>
        <p:txBody>
          <a:bodyPr lIns="91425" tIns="91425" rIns="91425" bIns="91425" anchor="b" anchorCtr="0">
            <a:noAutofit/>
          </a:bodyPr>
          <a:lstStyle/>
          <a:p>
            <a:pPr lvl="0" rtl="0">
              <a:buNone/>
            </a:pPr>
            <a:r>
              <a:rPr lang="en"/>
              <a:t>
</a:t>
            </a:r>
          </a:p>
          <a:p>
            <a:endParaRPr/>
          </a:p>
          <a:p>
            <a:endParaRPr/>
          </a:p>
          <a:p>
            <a:endParaRPr/>
          </a:p>
          <a:p>
            <a:endParaRPr/>
          </a:p>
          <a:p>
            <a:pPr lvl="0" rtl="0">
              <a:buNone/>
            </a:pPr>
            <a:r>
              <a:rPr lang="en" sz="3500">
                <a:solidFill>
                  <a:srgbClr val="FFFF00"/>
                </a:solidFill>
              </a:rPr>
              <a:t>Why doesn’t Charlie grow up with his brother, Raymond?</a:t>
            </a:r>
          </a:p>
          <a:p>
            <a:endParaRPr/>
          </a:p>
          <a:p>
            <a:pPr>
              <a:buNone/>
            </a:pPr>
            <a:r>
              <a:rPr lang="en" sz="3500">
                <a:solidFill>
                  <a:srgbClr val="FFFF00"/>
                </a:solidFill>
              </a:rPr>
              <a:t>Why is Raymond a hidden entity?</a:t>
            </a:r>
          </a:p>
        </p:txBody>
      </p:sp>
      <p:sp>
        <p:nvSpPr>
          <p:cNvPr id="224" name="Shape 224"/>
          <p:cNvSpPr txBox="1"/>
          <p:nvPr/>
        </p:nvSpPr>
        <p:spPr>
          <a:xfrm>
            <a:off x="167950" y="106300"/>
            <a:ext cx="8806800" cy="534600"/>
          </a:xfrm>
          <a:prstGeom prst="rect">
            <a:avLst/>
          </a:prstGeom>
        </p:spPr>
        <p:txBody>
          <a:bodyPr lIns="91425" tIns="91425" rIns="91425" bIns="91425" anchor="t" anchorCtr="0">
            <a:noAutofit/>
          </a:bodyPr>
          <a:lstStyle/>
          <a:p>
            <a:pPr algn="ctr">
              <a:buNone/>
            </a:pPr>
            <a:r>
              <a:rPr lang="en" sz="5000" b="1" u="sng">
                <a:solidFill>
                  <a:srgbClr val="CC0000"/>
                </a:solidFill>
              </a:rPr>
              <a:t>Talk with your neighbor!</a:t>
            </a:r>
          </a:p>
        </p:txBody>
      </p:sp>
      <p:sp>
        <p:nvSpPr>
          <p:cNvPr id="225" name="Shape 225"/>
          <p:cNvSpPr/>
          <p:nvPr/>
        </p:nvSpPr>
        <p:spPr>
          <a:xfrm>
            <a:off x="152400" y="1219200"/>
            <a:ext cx="3594099" cy="3594099"/>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175650" y="2571975"/>
            <a:ext cx="8968500" cy="3076500"/>
          </a:xfrm>
          <a:prstGeom prst="rect">
            <a:avLst/>
          </a:prstGeom>
          <a:noFill/>
          <a:ln>
            <a:noFill/>
          </a:ln>
        </p:spPr>
        <p:txBody>
          <a:bodyPr lIns="91425" tIns="45700" rIns="91425" bIns="45700" anchor="t" anchorCtr="0">
            <a:noAutofit/>
          </a:bodyPr>
          <a:lstStyle/>
          <a:p>
            <a:pPr marL="0" lvl="0" indent="0" rtl="0">
              <a:buNone/>
            </a:pPr>
            <a:r>
              <a:rPr lang="en"/>
              <a:t>-Steinbeck was born in 1902.</a:t>
            </a:r>
          </a:p>
          <a:p>
            <a:pPr marL="0" lvl="0" indent="0" rtl="0">
              <a:buNone/>
            </a:pPr>
            <a:r>
              <a:rPr lang="en"/>
              <a:t>-He loved reading and writing at the age of 14.</a:t>
            </a:r>
          </a:p>
          <a:p>
            <a:pPr marL="0" lvl="0" indent="0" rtl="0">
              <a:buNone/>
            </a:pPr>
            <a:r>
              <a:rPr lang="en"/>
              <a:t>-He attended Stanford University.</a:t>
            </a:r>
          </a:p>
          <a:p>
            <a:pPr marL="0" lvl="0" indent="0" rtl="0">
              <a:buNone/>
            </a:pPr>
            <a:r>
              <a:rPr lang="en"/>
              <a:t>-He worked on California ranches with migrant workers.</a:t>
            </a:r>
          </a:p>
          <a:p>
            <a:pPr marL="0" lvl="0" indent="0" rtl="0">
              <a:buNone/>
            </a:pPr>
            <a:r>
              <a:rPr lang="en"/>
              <a:t>-O</a:t>
            </a:r>
            <a:r>
              <a:rPr lang="en" i="1"/>
              <a:t>f Mice And Men</a:t>
            </a:r>
            <a:r>
              <a:rPr lang="en"/>
              <a:t> was published in 1936.</a:t>
            </a:r>
          </a:p>
        </p:txBody>
      </p:sp>
      <p:sp>
        <p:nvSpPr>
          <p:cNvPr id="44" name="Shape 44"/>
          <p:cNvSpPr txBox="1">
            <a:spLocks noGrp="1"/>
          </p:cNvSpPr>
          <p:nvPr>
            <p:ph type="title"/>
          </p:nvPr>
        </p:nvSpPr>
        <p:spPr>
          <a:xfrm>
            <a:off x="3352800" y="739378"/>
            <a:ext cx="8229600" cy="8574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 sz="3700" b="1" i="0" u="none" strike="noStrike" cap="none" baseline="0">
                <a:solidFill>
                  <a:schemeClr val="dk2"/>
                </a:solidFill>
                <a:latin typeface="Rambla"/>
                <a:ea typeface="Rambla"/>
                <a:cs typeface="Rambla"/>
                <a:sym typeface="Rambla"/>
              </a:rPr>
              <a:t>Author</a:t>
            </a:r>
            <a:r>
              <a:rPr lang="en" sz="3700"/>
              <a:t>: John Steinbeck and </a:t>
            </a:r>
          </a:p>
          <a:p>
            <a:pPr marL="0" marR="0" lvl="0" indent="0" algn="l" rtl="0">
              <a:spcBef>
                <a:spcPts val="0"/>
              </a:spcBef>
              <a:buClr>
                <a:schemeClr val="dk2"/>
              </a:buClr>
              <a:buSzPct val="25000"/>
              <a:buFont typeface="Rambla"/>
              <a:buNone/>
            </a:pPr>
            <a:r>
              <a:rPr lang="en" sz="3700"/>
              <a:t>His Background</a:t>
            </a:r>
          </a:p>
        </p:txBody>
      </p:sp>
      <p:sp>
        <p:nvSpPr>
          <p:cNvPr id="45" name="Shape 45"/>
          <p:cNvSpPr/>
          <p:nvPr/>
        </p:nvSpPr>
        <p:spPr>
          <a:xfrm>
            <a:off x="0" y="-47724"/>
            <a:ext cx="3125900" cy="2571974"/>
          </a:xfrm>
          <a:prstGeom prst="rect">
            <a:avLst/>
          </a:prstGeom>
          <a:blipFill>
            <a:blip r:embed="rId3"/>
            <a:stretch>
              <a:fillRect/>
            </a:stretch>
          </a:blipFill>
        </p:spPr>
      </p:sp>
      <p:sp>
        <p:nvSpPr>
          <p:cNvPr id="46" name="Shape 46"/>
          <p:cNvSpPr/>
          <p:nvPr/>
        </p:nvSpPr>
        <p:spPr>
          <a:xfrm>
            <a:off x="7167100" y="1505175"/>
            <a:ext cx="1976900" cy="2571974"/>
          </a:xfrm>
          <a:prstGeom prst="rect">
            <a:avLst/>
          </a:prstGeom>
          <a:blipFill>
            <a:blip r:embed="rId4"/>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9"/>
        <p:cNvGrpSpPr/>
        <p:nvPr/>
      </p:nvGrpSpPr>
      <p:grpSpPr>
        <a:xfrm>
          <a:off x="0" y="0"/>
          <a:ext cx="0" cy="0"/>
          <a:chOff x="0" y="0"/>
          <a:chExt cx="0" cy="0"/>
        </a:xfrm>
      </p:grpSpPr>
      <p:sp>
        <p:nvSpPr>
          <p:cNvPr id="230" name="Shape 230"/>
          <p:cNvSpPr/>
          <p:nvPr/>
        </p:nvSpPr>
        <p:spPr>
          <a:xfrm>
            <a:off x="0" y="-76200"/>
            <a:ext cx="9144000" cy="5551999"/>
          </a:xfrm>
          <a:prstGeom prst="rect">
            <a:avLst/>
          </a:prstGeom>
          <a:blipFill>
            <a:blip r:embed="rId3"/>
            <a:stretch>
              <a:fillRect/>
            </a:stretch>
          </a:blipFill>
        </p:spPr>
      </p:sp>
      <p:sp>
        <p:nvSpPr>
          <p:cNvPr id="231" name="Shape 231"/>
          <p:cNvSpPr txBox="1">
            <a:spLocks noGrp="1"/>
          </p:cNvSpPr>
          <p:nvPr>
            <p:ph type="ctrTitle"/>
          </p:nvPr>
        </p:nvSpPr>
        <p:spPr>
          <a:xfrm>
            <a:off x="990600" y="364142"/>
            <a:ext cx="7772400" cy="1159799"/>
          </a:xfrm>
          <a:prstGeom prst="rect">
            <a:avLst/>
          </a:prstGeom>
        </p:spPr>
        <p:txBody>
          <a:bodyPr lIns="91425" tIns="91425" rIns="91425" bIns="91425" anchor="b" anchorCtr="0">
            <a:noAutofit/>
          </a:bodyPr>
          <a:lstStyle/>
          <a:p>
            <a:pPr>
              <a:buNone/>
            </a:pPr>
            <a:r>
              <a:rPr lang="en" u="sng">
                <a:solidFill>
                  <a:srgbClr val="FFFF00"/>
                </a:solidFill>
              </a:rPr>
              <a:t>Theme 3:</a:t>
            </a:r>
            <a:r>
              <a:rPr lang="en">
                <a:solidFill>
                  <a:srgbClr val="FFFF00"/>
                </a:solidFill>
              </a:rPr>
              <a:t> Friendship and Loneliness</a:t>
            </a:r>
          </a:p>
        </p:txBody>
      </p:sp>
    </p:spTree>
  </p:cSld>
  <p:clrMapOvr>
    <a:masterClrMapping/>
  </p:clrMapOvr>
  <mc:AlternateContent>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prism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783F04"/>
        </a:solidFill>
        <a:effectLst/>
      </p:bgPr>
    </p:bg>
    <p:spTree>
      <p:nvGrpSpPr>
        <p:cNvPr id="1" name="Shape 235"/>
        <p:cNvGrpSpPr/>
        <p:nvPr/>
      </p:nvGrpSpPr>
      <p:grpSpPr>
        <a:xfrm>
          <a:off x="0" y="0"/>
          <a:ext cx="0" cy="0"/>
          <a:chOff x="0" y="0"/>
          <a:chExt cx="0" cy="0"/>
        </a:xfrm>
      </p:grpSpPr>
      <p:sp>
        <p:nvSpPr>
          <p:cNvPr id="236" name="Shape 236"/>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buNone/>
            </a:pPr>
            <a:r>
              <a:rPr lang="en"/>
              <a:t>Friendship Survey</a:t>
            </a:r>
          </a:p>
        </p:txBody>
      </p:sp>
      <p:sp>
        <p:nvSpPr>
          <p:cNvPr id="237" name="Shape 237"/>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a:buNone/>
            </a:pPr>
            <a:r>
              <a:rPr lang="en"/>
              <a:t>Take a moment and answer the questions provided.</a:t>
            </a:r>
          </a:p>
        </p:txBody>
      </p:sp>
      <p:sp>
        <p:nvSpPr>
          <p:cNvPr id="238" name="Shape 238"/>
          <p:cNvSpPr/>
          <p:nvPr/>
        </p:nvSpPr>
        <p:spPr>
          <a:xfrm>
            <a:off x="-12" y="67925"/>
            <a:ext cx="2390775" cy="1905000"/>
          </a:xfrm>
          <a:prstGeom prst="rect">
            <a:avLst/>
          </a:prstGeom>
          <a:blipFill>
            <a:blip r:embed="rId3"/>
            <a:stretch>
              <a:fillRect/>
            </a:stretch>
          </a:blipFill>
          <a:ln>
            <a:noFill/>
          </a:ln>
        </p:spPr>
      </p:sp>
      <p:sp>
        <p:nvSpPr>
          <p:cNvPr id="239" name="Shape 239"/>
          <p:cNvSpPr/>
          <p:nvPr/>
        </p:nvSpPr>
        <p:spPr>
          <a:xfrm>
            <a:off x="6600812" y="0"/>
            <a:ext cx="2543175" cy="1800225"/>
          </a:xfrm>
          <a:prstGeom prst="rect">
            <a:avLst/>
          </a:prstGeom>
          <a:blipFill>
            <a:blip r:embed="rId4"/>
            <a:stretch>
              <a:fillRect/>
            </a:stretch>
          </a:blipFill>
          <a:ln>
            <a:noFill/>
          </a:ln>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90000"/>
        </a:solidFill>
        <a:effectLst/>
      </p:bgPr>
    </p:bg>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buNone/>
            </a:pPr>
            <a:r>
              <a:rPr lang="en"/>
              <a:t>How far would you go to protect your friends/family?</a:t>
            </a:r>
          </a:p>
        </p:txBody>
      </p:sp>
      <p:sp>
        <p:nvSpPr>
          <p:cNvPr id="245" name="Shape 245"/>
          <p:cNvSpPr/>
          <p:nvPr/>
        </p:nvSpPr>
        <p:spPr>
          <a:xfrm>
            <a:off x="6247351" y="2743150"/>
            <a:ext cx="2832400" cy="2123449"/>
          </a:xfrm>
          <a:prstGeom prst="rect">
            <a:avLst/>
          </a:prstGeom>
          <a:blipFill>
            <a:blip r:embed="rId3"/>
            <a:stretch>
              <a:fillRect/>
            </a:stretch>
          </a:blipFill>
          <a:ln>
            <a:noFill/>
          </a:ln>
        </p:spPr>
      </p:sp>
      <p:sp>
        <p:nvSpPr>
          <p:cNvPr id="246" name="Shape 246"/>
          <p:cNvSpPr/>
          <p:nvPr/>
        </p:nvSpPr>
        <p:spPr>
          <a:xfrm>
            <a:off x="117400" y="2840050"/>
            <a:ext cx="2998849" cy="2169850"/>
          </a:xfrm>
          <a:prstGeom prst="rect">
            <a:avLst/>
          </a:prstGeom>
          <a:blipFill>
            <a:blip r:embed="rId4"/>
            <a:stretch>
              <a:fillRect/>
            </a:stretch>
          </a:blipFill>
          <a:ln>
            <a:noFill/>
          </a:ln>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D85C6"/>
        </a:solidFill>
        <a:effectLst/>
      </p:bgPr>
    </p:bg>
    <p:spTree>
      <p:nvGrpSpPr>
        <p:cNvPr id="1" name="Shape 250"/>
        <p:cNvGrpSpPr/>
        <p:nvPr/>
      </p:nvGrpSpPr>
      <p:grpSpPr>
        <a:xfrm>
          <a:off x="0" y="0"/>
          <a:ext cx="0" cy="0"/>
          <a:chOff x="0" y="0"/>
          <a:chExt cx="0" cy="0"/>
        </a:xfrm>
      </p:grpSpPr>
      <p:sp>
        <p:nvSpPr>
          <p:cNvPr id="251" name="Shape 251"/>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endParaRPr/>
          </a:p>
        </p:txBody>
      </p:sp>
      <p:sp>
        <p:nvSpPr>
          <p:cNvPr id="252" name="Shape 252">
            <a:hlinkClick r:id="rId3"/>
          </p:cNvPr>
          <p:cNvSpPr/>
          <p:nvPr/>
        </p:nvSpPr>
        <p:spPr>
          <a:xfrm>
            <a:off x="1784200" y="1238250"/>
            <a:ext cx="5520299" cy="4125175"/>
          </a:xfrm>
          <a:prstGeom prst="rect">
            <a:avLst/>
          </a:prstGeom>
          <a:blipFill>
            <a:blip r:embed="rId4"/>
            <a:stretch>
              <a:fillRect/>
            </a:stretch>
          </a:blipFill>
          <a:ln>
            <a:noFill/>
          </a:ln>
        </p:spPr>
      </p:sp>
      <p:sp>
        <p:nvSpPr>
          <p:cNvPr id="253" name="Shape 253"/>
          <p:cNvSpPr txBox="1"/>
          <p:nvPr/>
        </p:nvSpPr>
        <p:spPr>
          <a:xfrm>
            <a:off x="201300" y="65725"/>
            <a:ext cx="8850000" cy="457200"/>
          </a:xfrm>
          <a:prstGeom prst="rect">
            <a:avLst/>
          </a:prstGeom>
        </p:spPr>
        <p:txBody>
          <a:bodyPr lIns="91425" tIns="91425" rIns="91425" bIns="91425" anchor="t" anchorCtr="0">
            <a:noAutofit/>
          </a:bodyPr>
          <a:lstStyle/>
          <a:p>
            <a:pPr lvl="0" algn="ctr" rtl="0">
              <a:buNone/>
            </a:pPr>
            <a:r>
              <a:rPr lang="en" sz="3600" b="1"/>
              <a:t>This clip is a silly example of friendship.</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0000"/>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782325" y="200527"/>
            <a:ext cx="7836600" cy="1494599"/>
          </a:xfrm>
          <a:prstGeom prst="rect">
            <a:avLst/>
          </a:prstGeom>
        </p:spPr>
        <p:txBody>
          <a:bodyPr lIns="91425" tIns="91425" rIns="91425" bIns="91425" anchor="b" anchorCtr="0">
            <a:noAutofit/>
          </a:bodyPr>
          <a:lstStyle/>
          <a:p>
            <a:pPr>
              <a:buNone/>
            </a:pPr>
            <a:r>
              <a:rPr lang="en" sz="4000"/>
              <a:t>How was friendship portrayed in the previous clip?</a:t>
            </a:r>
          </a:p>
        </p:txBody>
      </p:sp>
      <p:sp>
        <p:nvSpPr>
          <p:cNvPr id="259" name="Shape 259"/>
          <p:cNvSpPr/>
          <p:nvPr/>
        </p:nvSpPr>
        <p:spPr>
          <a:xfrm>
            <a:off x="193050" y="2330650"/>
            <a:ext cx="3826849" cy="2743899"/>
          </a:xfrm>
          <a:prstGeom prst="rect">
            <a:avLst/>
          </a:prstGeom>
          <a:blipFill>
            <a:blip r:embed="rId3"/>
            <a:stretch>
              <a:fillRect/>
            </a:stretch>
          </a:blipFill>
          <a:ln>
            <a:noFill/>
          </a:ln>
        </p:spPr>
      </p:sp>
      <p:sp>
        <p:nvSpPr>
          <p:cNvPr id="260" name="Shape 260"/>
          <p:cNvSpPr/>
          <p:nvPr/>
        </p:nvSpPr>
        <p:spPr>
          <a:xfrm>
            <a:off x="5601125" y="2330650"/>
            <a:ext cx="3023575" cy="2585350"/>
          </a:xfrm>
          <a:prstGeom prst="rect">
            <a:avLst/>
          </a:prstGeom>
          <a:blipFill>
            <a:blip r:embed="rId4"/>
            <a:stretch>
              <a:fillRect/>
            </a:stretch>
          </a:blipFill>
          <a:ln>
            <a:noFill/>
          </a:ln>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1945125" y="475742"/>
            <a:ext cx="7772400" cy="1159799"/>
          </a:xfrm>
          <a:prstGeom prst="rect">
            <a:avLst/>
          </a:prstGeom>
        </p:spPr>
        <p:txBody>
          <a:bodyPr lIns="91425" tIns="91425" rIns="91425" bIns="91425" anchor="b" anchorCtr="0">
            <a:noAutofit/>
          </a:bodyPr>
          <a:lstStyle/>
          <a:p>
            <a:pPr>
              <a:buNone/>
            </a:pPr>
            <a:r>
              <a:rPr lang="en"/>
              <a:t>Character quotes!</a:t>
            </a:r>
          </a:p>
        </p:txBody>
      </p:sp>
      <p:sp>
        <p:nvSpPr>
          <p:cNvPr id="266" name="Shape 266"/>
          <p:cNvSpPr txBox="1">
            <a:spLocks noGrp="1"/>
          </p:cNvSpPr>
          <p:nvPr>
            <p:ph type="subTitle" idx="1"/>
          </p:nvPr>
        </p:nvSpPr>
        <p:spPr>
          <a:xfrm>
            <a:off x="0" y="1635550"/>
            <a:ext cx="8314199" cy="2391899"/>
          </a:xfrm>
          <a:prstGeom prst="rect">
            <a:avLst/>
          </a:prstGeom>
        </p:spPr>
        <p:txBody>
          <a:bodyPr lIns="91425" tIns="91425" rIns="91425" bIns="91425" anchor="t" anchorCtr="0">
            <a:noAutofit/>
          </a:bodyPr>
          <a:lstStyle/>
          <a:p>
            <a:pPr lvl="0" algn="l" rtl="0">
              <a:buNone/>
            </a:pPr>
            <a:r>
              <a:rPr lang="en"/>
              <a:t>•Read the character quotes posted around the theater. </a:t>
            </a:r>
          </a:p>
          <a:p>
            <a:pPr lvl="0" algn="l" rtl="0">
              <a:buNone/>
            </a:pPr>
            <a:r>
              <a:rPr lang="en"/>
              <a:t>•Make an inference, using adjectives that  would best describe each character.</a:t>
            </a:r>
          </a:p>
        </p:txBody>
      </p:sp>
      <p:sp>
        <p:nvSpPr>
          <p:cNvPr id="267" name="Shape 267"/>
          <p:cNvSpPr/>
          <p:nvPr/>
        </p:nvSpPr>
        <p:spPr>
          <a:xfrm>
            <a:off x="6597400" y="3514900"/>
            <a:ext cx="2546599" cy="1683799"/>
          </a:xfrm>
          <a:prstGeom prst="rect">
            <a:avLst/>
          </a:prstGeom>
          <a:blipFill>
            <a:blip r:embed="rId3"/>
            <a:stretch>
              <a:fillRect/>
            </a:stretch>
          </a:blipFill>
        </p:spPr>
      </p:sp>
      <p:sp>
        <p:nvSpPr>
          <p:cNvPr id="268" name="Shape 268"/>
          <p:cNvSpPr/>
          <p:nvPr/>
        </p:nvSpPr>
        <p:spPr>
          <a:xfrm>
            <a:off x="0" y="-76200"/>
            <a:ext cx="2483050" cy="1636475"/>
          </a:xfrm>
          <a:prstGeom prst="rect">
            <a:avLst/>
          </a:prstGeom>
          <a:blipFill>
            <a:blip r:embed="rId4"/>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
        <p:cNvGrpSpPr/>
        <p:nvPr/>
      </p:nvGrpSpPr>
      <p:grpSpPr>
        <a:xfrm>
          <a:off x="0" y="0"/>
          <a:ext cx="0" cy="0"/>
          <a:chOff x="0" y="0"/>
          <a:chExt cx="0" cy="0"/>
        </a:xfrm>
      </p:grpSpPr>
      <p:sp>
        <p:nvSpPr>
          <p:cNvPr id="51" name="Shape 51"/>
          <p:cNvSpPr/>
          <p:nvPr/>
        </p:nvSpPr>
        <p:spPr>
          <a:xfrm>
            <a:off x="459175" y="53575"/>
            <a:ext cx="8229599" cy="5723899"/>
          </a:xfrm>
          <a:prstGeom prst="rect">
            <a:avLst/>
          </a:prstGeom>
          <a:blipFill>
            <a:blip r:embed="rId3"/>
            <a:stretch>
              <a:fillRect/>
            </a:stretch>
          </a:blipFill>
        </p:spPr>
      </p:sp>
      <p:sp>
        <p:nvSpPr>
          <p:cNvPr id="52" name="Shape 52"/>
          <p:cNvSpPr txBox="1">
            <a:spLocks noGrp="1"/>
          </p:cNvSpPr>
          <p:nvPr>
            <p:ph type="title"/>
          </p:nvPr>
        </p:nvSpPr>
        <p:spPr>
          <a:xfrm>
            <a:off x="457200" y="-98821"/>
            <a:ext cx="8229600" cy="857400"/>
          </a:xfrm>
          <a:prstGeom prst="rect">
            <a:avLst/>
          </a:prstGeom>
        </p:spPr>
        <p:txBody>
          <a:bodyPr lIns="91425" tIns="91425" rIns="91425" bIns="91425" anchor="ctr" anchorCtr="0">
            <a:noAutofit/>
          </a:bodyPr>
          <a:lstStyle/>
          <a:p>
            <a:pPr lvl="0" algn="ctr" rtl="0">
              <a:buNone/>
            </a:pPr>
            <a:r>
              <a:rPr lang="en">
                <a:solidFill>
                  <a:srgbClr val="000000"/>
                </a:solidFill>
              </a:rPr>
              <a:t>Setting of the novel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457200" y="1110995"/>
            <a:ext cx="8229600" cy="3394500"/>
          </a:xfrm>
          <a:prstGeom prst="rect">
            <a:avLst/>
          </a:prstGeom>
          <a:noFill/>
          <a:ln>
            <a:noFill/>
          </a:ln>
        </p:spPr>
        <p:txBody>
          <a:bodyPr lIns="91425" tIns="45700" rIns="91425" bIns="45700" anchor="t" anchorCtr="0">
            <a:noAutofit/>
          </a:bodyPr>
          <a:lstStyle/>
          <a:p>
            <a:endParaRPr/>
          </a:p>
        </p:txBody>
      </p:sp>
      <p:sp>
        <p:nvSpPr>
          <p:cNvPr id="58" name="Shape 5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endParaRPr/>
          </a:p>
        </p:txBody>
      </p:sp>
      <p:sp>
        <p:nvSpPr>
          <p:cNvPr id="59" name="Shape 59"/>
          <p:cNvSpPr/>
          <p:nvPr/>
        </p:nvSpPr>
        <p:spPr>
          <a:xfrm>
            <a:off x="0" y="-381000"/>
            <a:ext cx="9144000" cy="6362499"/>
          </a:xfrm>
          <a:prstGeom prst="rect">
            <a:avLst/>
          </a:prstGeom>
          <a:blipFill>
            <a:blip r:embed="rId3"/>
            <a:stretch>
              <a:fillRect/>
            </a:stretch>
          </a:blipFill>
        </p:spPr>
      </p:sp>
      <p:sp>
        <p:nvSpPr>
          <p:cNvPr id="60" name="Shape 60"/>
          <p:cNvSpPr txBox="1"/>
          <p:nvPr/>
        </p:nvSpPr>
        <p:spPr>
          <a:xfrm>
            <a:off x="3213100" y="2371725"/>
            <a:ext cx="2997300" cy="12002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000" b="1" i="0" u="none" strike="noStrike" cap="none" baseline="0">
                <a:solidFill>
                  <a:schemeClr val="lt1"/>
                </a:solidFill>
                <a:latin typeface="Rambla"/>
                <a:ea typeface="Rambla"/>
                <a:cs typeface="Rambla"/>
                <a:sym typeface="Rambla"/>
              </a:rPr>
              <a:t>The novel is set in Salinas Valley, where John Steinbeck was born.</a:t>
            </a:r>
          </a:p>
          <a:p>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E599"/>
        </a:solidFill>
        <a:effectLst/>
      </p:bgPr>
    </p:bg>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203200" y="1990900"/>
            <a:ext cx="5526600" cy="2908500"/>
          </a:xfrm>
          <a:prstGeom prst="rect">
            <a:avLst/>
          </a:prstGeom>
          <a:noFill/>
          <a:ln>
            <a:noFill/>
          </a:ln>
        </p:spPr>
        <p:txBody>
          <a:bodyPr lIns="91425" tIns="45700" rIns="91425" bIns="45700" anchor="t" anchorCtr="0">
            <a:noAutofit/>
          </a:bodyPr>
          <a:lstStyle/>
          <a:p>
            <a:pPr marL="365760" marR="0" lvl="0" indent="-274574" algn="l" rtl="0">
              <a:spcBef>
                <a:spcPts val="0"/>
              </a:spcBef>
              <a:spcAft>
                <a:spcPts val="0"/>
              </a:spcAft>
              <a:buClr>
                <a:schemeClr val="accent1"/>
              </a:buClr>
              <a:buSzPct val="100000"/>
              <a:buFont typeface="Arial"/>
              <a:buChar char=""/>
            </a:pPr>
            <a:r>
              <a:rPr lang="en" sz="2000" b="0" i="0" u="none" strike="noStrike" cap="none" baseline="0">
                <a:solidFill>
                  <a:schemeClr val="dk1"/>
                </a:solidFill>
                <a:latin typeface="Arial"/>
                <a:ea typeface="Arial"/>
                <a:cs typeface="Arial"/>
                <a:sym typeface="Arial"/>
              </a:rPr>
              <a:t>Question and Answer!! Look at your note sheet and talk with your partner. Come up with an answer to the following questions!</a:t>
            </a:r>
          </a:p>
          <a:p>
            <a:endParaRPr/>
          </a:p>
          <a:p>
            <a:pPr marL="621792" marR="0" lvl="1" indent="-221741" algn="l" rtl="0">
              <a:spcBef>
                <a:spcPts val="324"/>
              </a:spcBef>
              <a:buClr>
                <a:schemeClr val="accent1"/>
              </a:buClr>
              <a:buSzPct val="100000"/>
              <a:buFont typeface="Arial"/>
              <a:buChar char="◦"/>
            </a:pPr>
            <a:r>
              <a:rPr lang="en" sz="2000" b="0" i="0" u="none" strike="noStrike" cap="none" baseline="0">
                <a:solidFill>
                  <a:schemeClr val="dk1"/>
                </a:solidFill>
                <a:latin typeface="Arial"/>
                <a:ea typeface="Arial"/>
                <a:cs typeface="Arial"/>
                <a:sym typeface="Arial"/>
              </a:rPr>
              <a:t>What was the </a:t>
            </a:r>
            <a:r>
              <a:rPr lang="en" sz="2000">
                <a:latin typeface="Arial"/>
                <a:ea typeface="Arial"/>
                <a:cs typeface="Arial"/>
                <a:sym typeface="Arial"/>
              </a:rPr>
              <a:t>G</a:t>
            </a:r>
            <a:r>
              <a:rPr lang="en" sz="2000" b="0" i="0" u="none" strike="noStrike" cap="none" baseline="0">
                <a:solidFill>
                  <a:schemeClr val="dk1"/>
                </a:solidFill>
                <a:latin typeface="Arial"/>
                <a:ea typeface="Arial"/>
                <a:cs typeface="Arial"/>
                <a:sym typeface="Arial"/>
              </a:rPr>
              <a:t>reat </a:t>
            </a:r>
            <a:r>
              <a:rPr lang="en" sz="2000">
                <a:latin typeface="Arial"/>
                <a:ea typeface="Arial"/>
                <a:cs typeface="Arial"/>
                <a:sym typeface="Arial"/>
              </a:rPr>
              <a:t>D</a:t>
            </a:r>
            <a:r>
              <a:rPr lang="en" sz="2000" b="0" i="0" u="none" strike="noStrike" cap="none" baseline="0">
                <a:solidFill>
                  <a:schemeClr val="dk1"/>
                </a:solidFill>
                <a:latin typeface="Arial"/>
                <a:ea typeface="Arial"/>
                <a:cs typeface="Arial"/>
                <a:sym typeface="Arial"/>
              </a:rPr>
              <a:t>epression? When did it happen? </a:t>
            </a:r>
          </a:p>
          <a:p>
            <a:endParaRPr/>
          </a:p>
          <a:p>
            <a:pPr marL="621792" marR="0" lvl="1" indent="-221741" algn="l" rtl="0">
              <a:spcBef>
                <a:spcPts val="324"/>
              </a:spcBef>
              <a:buClr>
                <a:schemeClr val="accent1"/>
              </a:buClr>
              <a:buSzPct val="100000"/>
              <a:buFont typeface="Arial"/>
              <a:buChar char="◦"/>
            </a:pPr>
            <a:r>
              <a:rPr lang="en" sz="2000" b="0" i="0" u="none" strike="noStrike" cap="none" baseline="0">
                <a:solidFill>
                  <a:schemeClr val="dk1"/>
                </a:solidFill>
                <a:latin typeface="Arial"/>
                <a:ea typeface="Arial"/>
                <a:cs typeface="Arial"/>
                <a:sym typeface="Arial"/>
              </a:rPr>
              <a:t>What caused the </a:t>
            </a:r>
            <a:r>
              <a:rPr lang="en" sz="2000">
                <a:latin typeface="Arial"/>
                <a:ea typeface="Arial"/>
                <a:cs typeface="Arial"/>
                <a:sym typeface="Arial"/>
              </a:rPr>
              <a:t>G</a:t>
            </a:r>
            <a:r>
              <a:rPr lang="en" sz="2000" b="0" i="0" u="none" strike="noStrike" cap="none" baseline="0">
                <a:solidFill>
                  <a:schemeClr val="dk1"/>
                </a:solidFill>
                <a:latin typeface="Arial"/>
                <a:ea typeface="Arial"/>
                <a:cs typeface="Arial"/>
                <a:sym typeface="Arial"/>
              </a:rPr>
              <a:t>reat </a:t>
            </a:r>
            <a:r>
              <a:rPr lang="en" sz="2000">
                <a:latin typeface="Arial"/>
                <a:ea typeface="Arial"/>
                <a:cs typeface="Arial"/>
                <a:sym typeface="Arial"/>
              </a:rPr>
              <a:t>D</a:t>
            </a:r>
            <a:r>
              <a:rPr lang="en" sz="2000" b="0" i="0" u="none" strike="noStrike" cap="none" baseline="0">
                <a:solidFill>
                  <a:schemeClr val="dk1"/>
                </a:solidFill>
                <a:latin typeface="Arial"/>
                <a:ea typeface="Arial"/>
                <a:cs typeface="Arial"/>
                <a:sym typeface="Arial"/>
              </a:rPr>
              <a:t>epression? </a:t>
            </a:r>
          </a:p>
          <a:p>
            <a:endParaRPr/>
          </a:p>
          <a:p>
            <a:endParaRPr/>
          </a:p>
        </p:txBody>
      </p:sp>
      <p:sp>
        <p:nvSpPr>
          <p:cNvPr id="66" name="Shape 66"/>
          <p:cNvSpPr txBox="1">
            <a:spLocks noGrp="1"/>
          </p:cNvSpPr>
          <p:nvPr>
            <p:ph type="title"/>
          </p:nvPr>
        </p:nvSpPr>
        <p:spPr>
          <a:xfrm>
            <a:off x="215901" y="570789"/>
            <a:ext cx="8559900" cy="992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 sz="4000" b="1" i="1" strike="noStrike" cap="none" baseline="0">
                <a:solidFill>
                  <a:srgbClr val="38761D"/>
                </a:solidFill>
                <a:latin typeface="Rambla"/>
                <a:ea typeface="Rambla"/>
                <a:cs typeface="Rambla"/>
                <a:sym typeface="Rambla"/>
              </a:rPr>
              <a:t>The Great Depressio</a:t>
            </a:r>
            <a:r>
              <a:rPr lang="en" sz="4000" i="1">
                <a:solidFill>
                  <a:srgbClr val="38761D"/>
                </a:solidFill>
              </a:rPr>
              <a:t>n...</a:t>
            </a:r>
            <a:r>
              <a:rPr lang="en" sz="4000" b="1" i="1" strike="noStrike" cap="none" baseline="0">
                <a:solidFill>
                  <a:srgbClr val="38761D"/>
                </a:solidFill>
                <a:latin typeface="Rambla"/>
                <a:ea typeface="Rambla"/>
                <a:cs typeface="Rambla"/>
                <a:sym typeface="Rambla"/>
              </a:rPr>
              <a:t> </a:t>
            </a:r>
          </a:p>
          <a:p>
            <a:pPr marL="0" marR="0" lvl="0" indent="0" algn="ctr" rtl="0">
              <a:spcBef>
                <a:spcPts val="0"/>
              </a:spcBef>
              <a:buClr>
                <a:schemeClr val="dk2"/>
              </a:buClr>
              <a:buSzPct val="25000"/>
              <a:buFont typeface="Rambla"/>
              <a:buNone/>
            </a:pPr>
            <a:r>
              <a:rPr lang="en" sz="4000" b="1" i="0" u="none" strike="noStrike" cap="none" baseline="0">
                <a:solidFill>
                  <a:srgbClr val="38761D"/>
                </a:solidFill>
                <a:latin typeface="Rambla"/>
                <a:ea typeface="Rambla"/>
                <a:cs typeface="Rambla"/>
                <a:sym typeface="Rambla"/>
              </a:rPr>
              <a:t>What the heck does it have to do with this book? </a:t>
            </a:r>
          </a:p>
        </p:txBody>
      </p:sp>
      <p:sp>
        <p:nvSpPr>
          <p:cNvPr id="67" name="Shape 67"/>
          <p:cNvSpPr txBox="1"/>
          <p:nvPr/>
        </p:nvSpPr>
        <p:spPr>
          <a:xfrm>
            <a:off x="4685675" y="3832050"/>
            <a:ext cx="1371599" cy="457200"/>
          </a:xfrm>
          <a:prstGeom prst="rect">
            <a:avLst/>
          </a:prstGeom>
        </p:spPr>
        <p:txBody>
          <a:bodyPr lIns="91425" tIns="91425" rIns="91425" bIns="91425" anchor="ctr" anchorCtr="0">
            <a:noAutofit/>
          </a:bodyPr>
          <a:lstStyle/>
          <a:p>
            <a:endParaRPr/>
          </a:p>
        </p:txBody>
      </p:sp>
      <p:sp>
        <p:nvSpPr>
          <p:cNvPr id="68" name="Shape 68"/>
          <p:cNvSpPr txBox="1"/>
          <p:nvPr/>
        </p:nvSpPr>
        <p:spPr>
          <a:xfrm>
            <a:off x="1807575" y="3817800"/>
            <a:ext cx="1371599" cy="457200"/>
          </a:xfrm>
          <a:prstGeom prst="rect">
            <a:avLst/>
          </a:prstGeom>
        </p:spPr>
        <p:txBody>
          <a:bodyPr lIns="91425" tIns="91425" rIns="91425" bIns="91425" anchor="ctr" anchorCtr="0">
            <a:noAutofit/>
          </a:bodyPr>
          <a:lstStyle/>
          <a:p>
            <a:endParaRPr/>
          </a:p>
        </p:txBody>
      </p:sp>
      <p:sp>
        <p:nvSpPr>
          <p:cNvPr id="69" name="Shape 69"/>
          <p:cNvSpPr txBox="1"/>
          <p:nvPr/>
        </p:nvSpPr>
        <p:spPr>
          <a:xfrm>
            <a:off x="-805600" y="371825"/>
            <a:ext cx="3657600" cy="457200"/>
          </a:xfrm>
          <a:prstGeom prst="rect">
            <a:avLst/>
          </a:prstGeom>
          <a:noFill/>
          <a:ln>
            <a:noFill/>
          </a:ln>
        </p:spPr>
        <p:txBody>
          <a:bodyPr lIns="91425" tIns="91425" rIns="91425" bIns="91425" anchor="t" anchorCtr="0">
            <a:noAutofit/>
          </a:bodyPr>
          <a:lstStyle/>
          <a:p>
            <a:endParaRPr/>
          </a:p>
        </p:txBody>
      </p:sp>
      <p:sp>
        <p:nvSpPr>
          <p:cNvPr id="70" name="Shape 70"/>
          <p:cNvSpPr/>
          <p:nvPr/>
        </p:nvSpPr>
        <p:spPr>
          <a:xfrm>
            <a:off x="5323275" y="2400300"/>
            <a:ext cx="3594100" cy="2019299"/>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0000"/>
        </a:solid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09600" y="267678"/>
            <a:ext cx="8229600" cy="857400"/>
          </a:xfrm>
          <a:prstGeom prst="rect">
            <a:avLst/>
          </a:prstGeom>
        </p:spPr>
        <p:txBody>
          <a:bodyPr lIns="91425" tIns="91425" rIns="91425" bIns="91425" anchor="ctr" anchorCtr="0">
            <a:noAutofit/>
          </a:bodyPr>
          <a:lstStyle/>
          <a:p>
            <a:pPr algn="ctr">
              <a:buNone/>
            </a:pPr>
            <a:r>
              <a:rPr lang="en">
                <a:solidFill>
                  <a:srgbClr val="FFFFFF"/>
                </a:solidFill>
              </a:rPr>
              <a:t>What was the Great Depression?</a:t>
            </a:r>
            <a:r>
              <a:rPr lang="en"/>
              <a:t> </a:t>
            </a:r>
          </a:p>
        </p:txBody>
      </p:sp>
      <p:sp>
        <p:nvSpPr>
          <p:cNvPr id="76" name="Shape 76"/>
          <p:cNvSpPr txBox="1"/>
          <p:nvPr/>
        </p:nvSpPr>
        <p:spPr>
          <a:xfrm>
            <a:off x="304800" y="1066800"/>
            <a:ext cx="4838400" cy="3000000"/>
          </a:xfrm>
          <a:prstGeom prst="rect">
            <a:avLst/>
          </a:prstGeom>
        </p:spPr>
        <p:txBody>
          <a:bodyPr lIns="91425" tIns="91425" rIns="91425" bIns="91425" anchor="ctr" anchorCtr="0">
            <a:noAutofit/>
          </a:bodyPr>
          <a:lstStyle/>
          <a:p>
            <a:pPr lvl="0" rtl="0">
              <a:buNone/>
            </a:pPr>
            <a:r>
              <a:rPr lang="en" sz="1100">
                <a:solidFill>
                  <a:srgbClr val="FFFFFF"/>
                </a:solidFill>
              </a:rPr>
              <a:t>	</a:t>
            </a:r>
          </a:p>
          <a:p>
            <a:pPr lvl="0" rtl="0">
              <a:buNone/>
            </a:pPr>
            <a:r>
              <a:rPr lang="en" sz="1100">
                <a:solidFill>
                  <a:srgbClr val="FFFFFF"/>
                </a:solidFill>
              </a:rPr>
              <a:t>		 			 		</a:t>
            </a:r>
            <a:r>
              <a:rPr lang="en" sz="1100" i="1">
                <a:solidFill>
                  <a:srgbClr val="FFFFFF"/>
                </a:solidFill>
              </a:rPr>
              <a:t> 					 					</a:t>
            </a:r>
          </a:p>
          <a:p>
            <a:pPr lvl="0" rtl="0">
              <a:buNone/>
            </a:pPr>
            <a:r>
              <a:rPr lang="en" sz="1800">
                <a:solidFill>
                  <a:srgbClr val="FFFFFF"/>
                </a:solidFill>
              </a:rPr>
              <a:t>The Great Depression (1929-39) was the longest-lasting economic downturn in the history of the U.S. </a:t>
            </a:r>
          </a:p>
          <a:p>
            <a:endParaRPr/>
          </a:p>
          <a:p>
            <a:pPr lvl="0" rtl="0">
              <a:buNone/>
            </a:pPr>
            <a:r>
              <a:rPr lang="en" sz="1800">
                <a:solidFill>
                  <a:srgbClr val="FFFFFF"/>
                </a:solidFill>
              </a:rPr>
              <a:t>In the United States, the Great Depression began soon after the stock market crash of October 1929.</a:t>
            </a:r>
          </a:p>
          <a:p>
            <a:endParaRPr/>
          </a:p>
          <a:p>
            <a:pPr lvl="0" rtl="0">
              <a:buNone/>
            </a:pPr>
            <a:r>
              <a:rPr lang="en" sz="1800">
                <a:solidFill>
                  <a:srgbClr val="FFFFFF"/>
                </a:solidFill>
              </a:rPr>
              <a:t>Over the next several years, consumer spending and investment dropped, causing steep declines in industrial output and rising levels of unemployment as failing companies laid off workers</a:t>
            </a:r>
            <a:r>
              <a:rPr lang="en" sz="1100">
                <a:solidFill>
                  <a:srgbClr val="FFFFFF"/>
                </a:solidFill>
              </a:rPr>
              <a:t>. </a:t>
            </a:r>
          </a:p>
        </p:txBody>
      </p:sp>
      <p:sp>
        <p:nvSpPr>
          <p:cNvPr id="77" name="Shape 77"/>
          <p:cNvSpPr/>
          <p:nvPr/>
        </p:nvSpPr>
        <p:spPr>
          <a:xfrm>
            <a:off x="5326250" y="1790700"/>
            <a:ext cx="3594100" cy="2209799"/>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1"/>
        <p:cNvGrpSpPr/>
        <p:nvPr/>
      </p:nvGrpSpPr>
      <p:grpSpPr>
        <a:xfrm>
          <a:off x="0" y="0"/>
          <a:ext cx="0" cy="0"/>
          <a:chOff x="0" y="0"/>
          <a:chExt cx="0" cy="0"/>
        </a:xfrm>
      </p:grpSpPr>
      <p:sp>
        <p:nvSpPr>
          <p:cNvPr id="82" name="Shape 82"/>
          <p:cNvSpPr/>
          <p:nvPr/>
        </p:nvSpPr>
        <p:spPr>
          <a:xfrm>
            <a:off x="601250" y="-380675"/>
            <a:ext cx="7884649" cy="5960600"/>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6"/>
        <p:cNvGrpSpPr/>
        <p:nvPr/>
      </p:nvGrpSpPr>
      <p:grpSpPr>
        <a:xfrm>
          <a:off x="0" y="0"/>
          <a:ext cx="0" cy="0"/>
          <a:chOff x="0" y="0"/>
          <a:chExt cx="0" cy="0"/>
        </a:xfrm>
      </p:grpSpPr>
      <p:sp>
        <p:nvSpPr>
          <p:cNvPr id="87" name="Shape 87"/>
          <p:cNvSpPr/>
          <p:nvPr/>
        </p:nvSpPr>
        <p:spPr>
          <a:xfrm>
            <a:off x="659425" y="-378599"/>
            <a:ext cx="7806700" cy="5805525"/>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Words>
  <Application>Microsoft Macintosh PowerPoint</Application>
  <PresentationFormat>On-screen Show (16:9)</PresentationFormat>
  <Paragraphs>106</Paragraphs>
  <Slides>36</Slides>
  <Notes>35</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simple-light</vt:lpstr>
      <vt:lpstr>Welcome to the   Of Mice And Men           Literature       Forum!</vt:lpstr>
      <vt:lpstr>How does this forum work? </vt:lpstr>
      <vt:lpstr>Author: John Steinbeck and  His Background</vt:lpstr>
      <vt:lpstr>Setting of the novel</vt:lpstr>
      <vt:lpstr>Slide 5</vt:lpstr>
      <vt:lpstr>The Great Depression...  What the heck does it have to do with this book? </vt:lpstr>
      <vt:lpstr>What was the Great Depression? </vt:lpstr>
      <vt:lpstr>Slide 8</vt:lpstr>
      <vt:lpstr>Slide 9</vt:lpstr>
      <vt:lpstr>Slide 10</vt:lpstr>
      <vt:lpstr>Slide 11</vt:lpstr>
      <vt:lpstr>Theme 1: The American Dream</vt:lpstr>
      <vt:lpstr>Why do people come to America today?</vt:lpstr>
      <vt:lpstr>Here are some ideas!</vt:lpstr>
      <vt:lpstr>American Dream</vt:lpstr>
      <vt:lpstr>Polleverywhere.com</vt:lpstr>
      <vt:lpstr>While listening to the song “America,” by Neil Diamond, write down what you think the song means, stanza by stanza.  Share your thoughts with your partner. You will be asked to share with the forum!</vt:lpstr>
      <vt:lpstr>American Dream</vt:lpstr>
      <vt:lpstr>Slide 19</vt:lpstr>
      <vt:lpstr>What is the meaning of the song?</vt:lpstr>
      <vt:lpstr>Theme 2: Prejudice</vt:lpstr>
      <vt:lpstr>This book was banned! Why?</vt:lpstr>
      <vt:lpstr>Slide 23</vt:lpstr>
      <vt:lpstr>Slide 24</vt:lpstr>
      <vt:lpstr>What was the conflict in the previous clip?</vt:lpstr>
      <vt:lpstr>Examples of prejudice in  Of Mice And Men: </vt:lpstr>
      <vt:lpstr>Slide 27</vt:lpstr>
      <vt:lpstr>Slide 28</vt:lpstr>
      <vt:lpstr>
     Why doesn’t Charlie grow up with his brother, Raymond?  Why is Raymond a hidden entity?</vt:lpstr>
      <vt:lpstr>Theme 3: Friendship and Loneliness</vt:lpstr>
      <vt:lpstr>Friendship Survey</vt:lpstr>
      <vt:lpstr>How far would you go to protect your friends/family?</vt:lpstr>
      <vt:lpstr>Slide 33</vt:lpstr>
      <vt:lpstr>How was friendship portrayed in the previous clip?</vt:lpstr>
      <vt:lpstr>Character quotes!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Of Mice And Men           Literature       Forum!</dc:title>
  <cp:lastModifiedBy>rm admin</cp:lastModifiedBy>
  <cp:revision>1</cp:revision>
  <dcterms:created xsi:type="dcterms:W3CDTF">2013-11-04T20:21:21Z</dcterms:created>
  <dcterms:modified xsi:type="dcterms:W3CDTF">2013-11-04T20:46:08Z</dcterms:modified>
</cp:coreProperties>
</file>